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Roboto"/>
      <p:regular r:id="rId47"/>
      <p:bold r:id="rId48"/>
      <p:italic r:id="rId49"/>
      <p:boldItalic r:id="rId50"/>
    </p:embeddedFont>
    <p:embeddedFont>
      <p:font typeface="Poppins"/>
      <p:regular r:id="rId51"/>
      <p:bold r:id="rId52"/>
      <p:italic r:id="rId53"/>
      <p:boldItalic r:id="rId54"/>
    </p:embeddedFont>
    <p:embeddedFont>
      <p:font typeface="Poppins Medium"/>
      <p:regular r:id="rId55"/>
      <p:bold r:id="rId56"/>
      <p:italic r:id="rId57"/>
      <p:boldItalic r:id="rId58"/>
    </p:embeddedFont>
    <p:embeddedFont>
      <p:font typeface="Poppins ExtraBold"/>
      <p:bold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E3B938-00D9-42A3-BFCF-963D8E60CA95}">
  <a:tblStyle styleId="{81E3B938-00D9-42A3-BFCF-963D8E60CA9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PoppinsExtraBold-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oppins-regular.fntdata"/><Relationship Id="rId50" Type="http://schemas.openxmlformats.org/officeDocument/2006/relationships/font" Target="fonts/Roboto-boldItalic.fntdata"/><Relationship Id="rId53" Type="http://schemas.openxmlformats.org/officeDocument/2006/relationships/font" Target="fonts/Poppins-italic.fntdata"/><Relationship Id="rId52" Type="http://schemas.openxmlformats.org/officeDocument/2006/relationships/font" Target="fonts/Poppins-bold.fntdata"/><Relationship Id="rId11" Type="http://schemas.openxmlformats.org/officeDocument/2006/relationships/slide" Target="slides/slide4.xml"/><Relationship Id="rId55" Type="http://schemas.openxmlformats.org/officeDocument/2006/relationships/font" Target="fonts/PoppinsMedium-regular.fntdata"/><Relationship Id="rId10" Type="http://schemas.openxmlformats.org/officeDocument/2006/relationships/slide" Target="slides/slide3.xml"/><Relationship Id="rId54" Type="http://schemas.openxmlformats.org/officeDocument/2006/relationships/font" Target="fonts/Poppins-boldItalic.fntdata"/><Relationship Id="rId13" Type="http://schemas.openxmlformats.org/officeDocument/2006/relationships/slide" Target="slides/slide6.xml"/><Relationship Id="rId57" Type="http://schemas.openxmlformats.org/officeDocument/2006/relationships/font" Target="fonts/PoppinsMedium-italic.fntdata"/><Relationship Id="rId12" Type="http://schemas.openxmlformats.org/officeDocument/2006/relationships/slide" Target="slides/slide5.xml"/><Relationship Id="rId56" Type="http://schemas.openxmlformats.org/officeDocument/2006/relationships/font" Target="fonts/PoppinsMedium-bold.fntdata"/><Relationship Id="rId15" Type="http://schemas.openxmlformats.org/officeDocument/2006/relationships/slide" Target="slides/slide8.xml"/><Relationship Id="rId59" Type="http://schemas.openxmlformats.org/officeDocument/2006/relationships/font" Target="fonts/PoppinsExtraBold-bold.fntdata"/><Relationship Id="rId14" Type="http://schemas.openxmlformats.org/officeDocument/2006/relationships/slide" Target="slides/slide7.xml"/><Relationship Id="rId58" Type="http://schemas.openxmlformats.org/officeDocument/2006/relationships/font" Target="fonts/PoppinsMedium-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b4e28e760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3b4e28e760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3ec290ba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343ec290ba0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b4e28e76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b4e28e76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b4e28e76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b4e28e76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3ec290ba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43ec290ba0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3ec290ba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343ec290ba0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b4e28e76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3b4e28e76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3b4e28e76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3b4e28e76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b4e28e760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b4e28e760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3ec290ba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343ec290ba0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3b4e28e7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3b4e28e7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3ec290ba0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343ec290ba0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3b4e28e760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3b4e28e760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3b4e28e760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3b4e28e760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45cdba2a8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45cdba2a81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5cdba2a8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45cdba2a8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639eb49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34639eb498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3b4e28e76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3b4e28e76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639eb49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34639eb4987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3e3ddfa73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3e3ddfa73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3e3ddfa7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3e3ddfa7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b4e28e7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b4e28e7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3e3ddfa73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3e3ddfa7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3e3ddfa73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3e3ddfa73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3b4e28e760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3b4e28e76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54a4059e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54a4059e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400ca412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3400ca4127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3b4e28e76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3b4e28e76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00ca4127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00ca4127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400ca4127d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400ca4127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400ca4127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400ca4127d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400ca4127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3400ca4127d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b4e28e76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b4e28e76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b4e28e76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b4e28e76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b4e28e76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b4e28e76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b4e28e76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3b4e28e76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b4e28e76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b4e28e76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b4e28e76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b4e28e76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5" name="Google Shape;65;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 name="Google Shape;77;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 Id="rId11" Type="http://schemas.openxmlformats.org/officeDocument/2006/relationships/image" Target="../media/image1.png"/><Relationship Id="rId10" Type="http://schemas.openxmlformats.org/officeDocument/2006/relationships/image" Target="../media/image11.pn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8.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hyperlink" Target="https://www.linkedin.com/in/rakaraih/" TargetMode="External"/><Relationship Id="rId5" Type="http://schemas.openxmlformats.org/officeDocument/2006/relationships/image" Target="../media/image43.png"/><Relationship Id="rId6" Type="http://schemas.openxmlformats.org/officeDocument/2006/relationships/hyperlink" Target="mailto:prasetya.career@gmail.com" TargetMode="External"/><Relationship Id="rId7" Type="http://schemas.openxmlformats.org/officeDocument/2006/relationships/hyperlink" Target="https://github.com/Pra5etya" TargetMode="External"/><Relationship Id="rId8"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title="person-using-nfc-technology-pay-restaurant.jpg"/>
          <p:cNvPicPr preferRelativeResize="0"/>
          <p:nvPr/>
        </p:nvPicPr>
        <p:blipFill>
          <a:blip r:embed="rId3">
            <a:alphaModFix/>
          </a:blip>
          <a:stretch>
            <a:fillRect/>
          </a:stretch>
        </p:blipFill>
        <p:spPr>
          <a:xfrm>
            <a:off x="0" y="-475500"/>
            <a:ext cx="9144003" cy="6094500"/>
          </a:xfrm>
          <a:prstGeom prst="rect">
            <a:avLst/>
          </a:prstGeom>
          <a:noFill/>
          <a:ln>
            <a:noFill/>
          </a:ln>
          <a:effectLst>
            <a:outerShdw rotWithShape="0" algn="bl">
              <a:srgbClr val="000000"/>
            </a:outerShdw>
          </a:effectLst>
        </p:spPr>
      </p:pic>
      <p:sp>
        <p:nvSpPr>
          <p:cNvPr id="100" name="Google Shape;100;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Credit Card </a:t>
            </a:r>
            <a:endParaRPr b="1">
              <a:solidFill>
                <a:schemeClr val="lt1"/>
              </a:solidFill>
              <a:latin typeface="Poppins"/>
              <a:ea typeface="Poppins"/>
              <a:cs typeface="Poppins"/>
              <a:sym typeface="Poppins"/>
            </a:endParaRPr>
          </a:p>
          <a:p>
            <a:pPr indent="0" lvl="0" marL="0" rtl="0" algn="l">
              <a:spcBef>
                <a:spcPts val="0"/>
              </a:spcBef>
              <a:spcAft>
                <a:spcPts val="0"/>
              </a:spcAft>
              <a:buNone/>
            </a:pPr>
            <a:r>
              <a:rPr b="1" lang="en">
                <a:solidFill>
                  <a:schemeClr val="lt1"/>
                </a:solidFill>
                <a:latin typeface="Poppins"/>
                <a:ea typeface="Poppins"/>
                <a:cs typeface="Poppins"/>
                <a:sym typeface="Poppins"/>
              </a:rPr>
              <a:t>Fraud Transactions</a:t>
            </a:r>
            <a:endParaRPr b="1">
              <a:solidFill>
                <a:schemeClr val="lt1"/>
              </a:solidFill>
              <a:latin typeface="Poppins"/>
              <a:ea typeface="Poppins"/>
              <a:cs typeface="Poppins"/>
              <a:sym typeface="Poppins"/>
            </a:endParaRPr>
          </a:p>
        </p:txBody>
      </p:sp>
      <p:sp>
        <p:nvSpPr>
          <p:cNvPr id="101" name="Google Shape;101;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By: Raka P. N.</a:t>
            </a:r>
            <a:endParaRPr>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4"/>
          <p:cNvPicPr preferRelativeResize="0"/>
          <p:nvPr/>
        </p:nvPicPr>
        <p:blipFill rotWithShape="1">
          <a:blip r:embed="rId3">
            <a:alphaModFix/>
          </a:blip>
          <a:srcRect b="0" l="0" r="43658" t="0"/>
          <a:stretch/>
        </p:blipFill>
        <p:spPr>
          <a:xfrm>
            <a:off x="4797125" y="0"/>
            <a:ext cx="4346876" cy="5143499"/>
          </a:xfrm>
          <a:prstGeom prst="rect">
            <a:avLst/>
          </a:prstGeom>
          <a:noFill/>
          <a:ln>
            <a:noFill/>
          </a:ln>
        </p:spPr>
      </p:pic>
      <p:sp>
        <p:nvSpPr>
          <p:cNvPr id="196" name="Google Shape;196;p34"/>
          <p:cNvSpPr txBox="1"/>
          <p:nvPr/>
        </p:nvSpPr>
        <p:spPr>
          <a:xfrm>
            <a:off x="560175" y="2150850"/>
            <a:ext cx="3933000" cy="8418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Data </a:t>
            </a:r>
            <a:endParaRPr sz="3600">
              <a:solidFill>
                <a:srgbClr val="000000"/>
              </a:solidFill>
              <a:latin typeface="Poppins ExtraBold"/>
              <a:ea typeface="Poppins ExtraBold"/>
              <a:cs typeface="Poppins ExtraBold"/>
              <a:sym typeface="Poppins ExtraBold"/>
            </a:endParaRPr>
          </a:p>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Exploration</a:t>
            </a:r>
            <a:endParaRPr sz="3600">
              <a:solidFill>
                <a:srgbClr val="000000"/>
              </a:solidFill>
              <a:latin typeface="Poppins ExtraBold"/>
              <a:ea typeface="Poppins ExtraBold"/>
              <a:cs typeface="Poppins ExtraBold"/>
              <a:sym typeface="Poppins ExtraBold"/>
            </a:endParaRPr>
          </a:p>
        </p:txBody>
      </p:sp>
      <p:sp>
        <p:nvSpPr>
          <p:cNvPr id="197" name="Google Shape;197;p34"/>
          <p:cNvSpPr/>
          <p:nvPr/>
        </p:nvSpPr>
        <p:spPr>
          <a:xfrm>
            <a:off x="560175" y="3188800"/>
            <a:ext cx="3633900" cy="124200"/>
          </a:xfrm>
          <a:prstGeom prst="rect">
            <a:avLst/>
          </a:prstGeom>
          <a:solidFill>
            <a:srgbClr val="000000"/>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idx="4294967295" type="title"/>
          </p:nvPr>
        </p:nvSpPr>
        <p:spPr>
          <a:xfrm>
            <a:off x="1379200" y="1072463"/>
            <a:ext cx="2616600" cy="468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800">
                <a:latin typeface="Poppins"/>
                <a:ea typeface="Poppins"/>
                <a:cs typeface="Poppins"/>
                <a:sym typeface="Poppins"/>
              </a:rPr>
              <a:t>Packages Used</a:t>
            </a:r>
            <a:endParaRPr b="1" sz="1800">
              <a:latin typeface="Poppins"/>
              <a:ea typeface="Poppins"/>
              <a:cs typeface="Poppins"/>
              <a:sym typeface="Poppins"/>
            </a:endParaRPr>
          </a:p>
        </p:txBody>
      </p:sp>
      <p:sp>
        <p:nvSpPr>
          <p:cNvPr id="203" name="Google Shape;203;p35"/>
          <p:cNvSpPr txBox="1"/>
          <p:nvPr>
            <p:ph idx="4294967295" type="title"/>
          </p:nvPr>
        </p:nvSpPr>
        <p:spPr>
          <a:xfrm>
            <a:off x="5276525" y="1148675"/>
            <a:ext cx="3468900" cy="46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1800">
                <a:latin typeface="Poppins"/>
                <a:ea typeface="Poppins"/>
                <a:cs typeface="Poppins"/>
                <a:sym typeface="Poppins"/>
              </a:rPr>
              <a:t>Programming Language</a:t>
            </a:r>
            <a:endParaRPr b="1" sz="1800">
              <a:latin typeface="Poppins"/>
              <a:ea typeface="Poppins"/>
              <a:cs typeface="Poppins"/>
              <a:sym typeface="Poppins"/>
            </a:endParaRPr>
          </a:p>
        </p:txBody>
      </p:sp>
      <p:grpSp>
        <p:nvGrpSpPr>
          <p:cNvPr id="204" name="Google Shape;204;p35"/>
          <p:cNvGrpSpPr/>
          <p:nvPr/>
        </p:nvGrpSpPr>
        <p:grpSpPr>
          <a:xfrm>
            <a:off x="5341150" y="1747900"/>
            <a:ext cx="2103475" cy="1463100"/>
            <a:chOff x="4942075" y="1625825"/>
            <a:chExt cx="2103475" cy="1463100"/>
          </a:xfrm>
        </p:grpSpPr>
        <p:sp>
          <p:nvSpPr>
            <p:cNvPr id="205" name="Google Shape;205;p35"/>
            <p:cNvSpPr/>
            <p:nvPr/>
          </p:nvSpPr>
          <p:spPr>
            <a:xfrm>
              <a:off x="5283900" y="1625825"/>
              <a:ext cx="1492800" cy="1463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35"/>
            <p:cNvPicPr preferRelativeResize="0"/>
            <p:nvPr/>
          </p:nvPicPr>
          <p:blipFill rotWithShape="1">
            <a:blip r:embed="rId3">
              <a:alphaModFix/>
            </a:blip>
            <a:srcRect b="0" l="0" r="0" t="0"/>
            <a:stretch/>
          </p:blipFill>
          <p:spPr>
            <a:xfrm>
              <a:off x="4942075" y="1742400"/>
              <a:ext cx="2103475" cy="1183199"/>
            </a:xfrm>
            <a:prstGeom prst="rect">
              <a:avLst/>
            </a:prstGeom>
            <a:noFill/>
            <a:ln>
              <a:noFill/>
            </a:ln>
          </p:spPr>
        </p:pic>
      </p:grpSp>
      <p:sp>
        <p:nvSpPr>
          <p:cNvPr id="207" name="Google Shape;207;p35"/>
          <p:cNvSpPr txBox="1"/>
          <p:nvPr>
            <p:ph idx="4294967295" type="title"/>
          </p:nvPr>
        </p:nvSpPr>
        <p:spPr>
          <a:xfrm>
            <a:off x="311700" y="445025"/>
            <a:ext cx="3914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400">
                <a:latin typeface="Poppins"/>
                <a:ea typeface="Poppins"/>
                <a:cs typeface="Poppins"/>
                <a:sym typeface="Poppins"/>
              </a:rPr>
              <a:t>Working Project Tools</a:t>
            </a:r>
            <a:endParaRPr b="1" sz="2400">
              <a:latin typeface="Poppins"/>
              <a:ea typeface="Poppins"/>
              <a:cs typeface="Poppins"/>
              <a:sym typeface="Poppins"/>
            </a:endParaRPr>
          </a:p>
        </p:txBody>
      </p:sp>
      <p:sp>
        <p:nvSpPr>
          <p:cNvPr id="208" name="Google Shape;208;p35"/>
          <p:cNvSpPr/>
          <p:nvPr/>
        </p:nvSpPr>
        <p:spPr>
          <a:xfrm>
            <a:off x="5476075" y="3946300"/>
            <a:ext cx="2845200" cy="776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5"/>
          <p:cNvSpPr txBox="1"/>
          <p:nvPr>
            <p:ph idx="4294967295" type="title"/>
          </p:nvPr>
        </p:nvSpPr>
        <p:spPr>
          <a:xfrm>
            <a:off x="5276525" y="3415463"/>
            <a:ext cx="3468900" cy="46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1800">
                <a:latin typeface="Poppins"/>
                <a:ea typeface="Poppins"/>
                <a:cs typeface="Poppins"/>
                <a:sym typeface="Poppins"/>
              </a:rPr>
              <a:t>Visualization</a:t>
            </a:r>
            <a:endParaRPr b="1" sz="1800">
              <a:latin typeface="Poppins"/>
              <a:ea typeface="Poppins"/>
              <a:cs typeface="Poppins"/>
              <a:sym typeface="Poppins"/>
            </a:endParaRPr>
          </a:p>
        </p:txBody>
      </p:sp>
      <p:grpSp>
        <p:nvGrpSpPr>
          <p:cNvPr id="210" name="Google Shape;210;p35"/>
          <p:cNvGrpSpPr/>
          <p:nvPr/>
        </p:nvGrpSpPr>
        <p:grpSpPr>
          <a:xfrm>
            <a:off x="304558" y="1595500"/>
            <a:ext cx="3914100" cy="3214200"/>
            <a:chOff x="304558" y="1595500"/>
            <a:chExt cx="3914100" cy="3214200"/>
          </a:xfrm>
        </p:grpSpPr>
        <p:pic>
          <p:nvPicPr>
            <p:cNvPr id="211" name="Google Shape;211;p35"/>
            <p:cNvPicPr preferRelativeResize="0"/>
            <p:nvPr/>
          </p:nvPicPr>
          <p:blipFill rotWithShape="1">
            <a:blip r:embed="rId4">
              <a:alphaModFix/>
            </a:blip>
            <a:srcRect b="0" l="0" r="0" t="0"/>
            <a:stretch/>
          </p:blipFill>
          <p:spPr>
            <a:xfrm>
              <a:off x="843218" y="1681802"/>
              <a:ext cx="1203388" cy="472508"/>
            </a:xfrm>
            <a:prstGeom prst="rect">
              <a:avLst/>
            </a:prstGeom>
            <a:noFill/>
            <a:ln>
              <a:noFill/>
            </a:ln>
          </p:spPr>
        </p:pic>
        <p:pic>
          <p:nvPicPr>
            <p:cNvPr id="212" name="Google Shape;212;p35"/>
            <p:cNvPicPr preferRelativeResize="0"/>
            <p:nvPr/>
          </p:nvPicPr>
          <p:blipFill rotWithShape="1">
            <a:blip r:embed="rId5">
              <a:alphaModFix/>
            </a:blip>
            <a:srcRect b="0" l="0" r="0" t="0"/>
            <a:stretch/>
          </p:blipFill>
          <p:spPr>
            <a:xfrm>
              <a:off x="776294" y="2257896"/>
              <a:ext cx="1203390" cy="530069"/>
            </a:xfrm>
            <a:prstGeom prst="rect">
              <a:avLst/>
            </a:prstGeom>
            <a:noFill/>
            <a:ln>
              <a:noFill/>
            </a:ln>
          </p:spPr>
        </p:pic>
        <p:pic>
          <p:nvPicPr>
            <p:cNvPr id="213" name="Google Shape;213;p35"/>
            <p:cNvPicPr preferRelativeResize="0"/>
            <p:nvPr/>
          </p:nvPicPr>
          <p:blipFill rotWithShape="1">
            <a:blip r:embed="rId6">
              <a:alphaModFix/>
            </a:blip>
            <a:srcRect b="29676" l="9448" r="9310" t="27806"/>
            <a:stretch/>
          </p:blipFill>
          <p:spPr>
            <a:xfrm>
              <a:off x="764075" y="3479778"/>
              <a:ext cx="1582506" cy="450329"/>
            </a:xfrm>
            <a:prstGeom prst="rect">
              <a:avLst/>
            </a:prstGeom>
            <a:noFill/>
            <a:ln>
              <a:noFill/>
            </a:ln>
          </p:spPr>
        </p:pic>
        <p:pic>
          <p:nvPicPr>
            <p:cNvPr id="214" name="Google Shape;214;p35"/>
            <p:cNvPicPr preferRelativeResize="0"/>
            <p:nvPr/>
          </p:nvPicPr>
          <p:blipFill rotWithShape="1">
            <a:blip r:embed="rId7">
              <a:alphaModFix/>
            </a:blip>
            <a:srcRect b="0" l="0" r="0" t="0"/>
            <a:stretch/>
          </p:blipFill>
          <p:spPr>
            <a:xfrm>
              <a:off x="827452" y="2919427"/>
              <a:ext cx="1405979" cy="416726"/>
            </a:xfrm>
            <a:prstGeom prst="rect">
              <a:avLst/>
            </a:prstGeom>
            <a:noFill/>
            <a:ln>
              <a:noFill/>
            </a:ln>
          </p:spPr>
        </p:pic>
        <p:pic>
          <p:nvPicPr>
            <p:cNvPr id="215" name="Google Shape;215;p35"/>
            <p:cNvPicPr preferRelativeResize="0"/>
            <p:nvPr/>
          </p:nvPicPr>
          <p:blipFill rotWithShape="1">
            <a:blip r:embed="rId8">
              <a:alphaModFix/>
            </a:blip>
            <a:srcRect b="0" l="0" r="0" t="0"/>
            <a:stretch/>
          </p:blipFill>
          <p:spPr>
            <a:xfrm>
              <a:off x="2688882" y="1972127"/>
              <a:ext cx="920392" cy="652316"/>
            </a:xfrm>
            <a:prstGeom prst="rect">
              <a:avLst/>
            </a:prstGeom>
            <a:noFill/>
            <a:ln>
              <a:noFill/>
            </a:ln>
          </p:spPr>
        </p:pic>
        <p:pic>
          <p:nvPicPr>
            <p:cNvPr id="216" name="Google Shape;216;p35"/>
            <p:cNvPicPr preferRelativeResize="0"/>
            <p:nvPr/>
          </p:nvPicPr>
          <p:blipFill rotWithShape="1">
            <a:blip r:embed="rId9">
              <a:alphaModFix/>
            </a:blip>
            <a:srcRect b="0" l="0" r="0" t="0"/>
            <a:stretch/>
          </p:blipFill>
          <p:spPr>
            <a:xfrm>
              <a:off x="2556430" y="2819582"/>
              <a:ext cx="1007958" cy="533401"/>
            </a:xfrm>
            <a:prstGeom prst="rect">
              <a:avLst/>
            </a:prstGeom>
            <a:noFill/>
            <a:ln>
              <a:noFill/>
            </a:ln>
          </p:spPr>
        </p:pic>
        <p:sp>
          <p:nvSpPr>
            <p:cNvPr id="217" name="Google Shape;217;p35"/>
            <p:cNvSpPr/>
            <p:nvPr/>
          </p:nvSpPr>
          <p:spPr>
            <a:xfrm>
              <a:off x="304558" y="1595500"/>
              <a:ext cx="3914100" cy="3214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 name="Google Shape;218;p35"/>
            <p:cNvPicPr preferRelativeResize="0"/>
            <p:nvPr/>
          </p:nvPicPr>
          <p:blipFill rotWithShape="1">
            <a:blip r:embed="rId10">
              <a:alphaModFix/>
            </a:blip>
            <a:srcRect b="0" l="0" r="0" t="0"/>
            <a:stretch/>
          </p:blipFill>
          <p:spPr>
            <a:xfrm>
              <a:off x="894462" y="4123702"/>
              <a:ext cx="1203416" cy="468023"/>
            </a:xfrm>
            <a:prstGeom prst="rect">
              <a:avLst/>
            </a:prstGeom>
            <a:noFill/>
            <a:ln>
              <a:noFill/>
            </a:ln>
          </p:spPr>
        </p:pic>
        <p:pic>
          <p:nvPicPr>
            <p:cNvPr id="219" name="Google Shape;219;p35"/>
            <p:cNvPicPr preferRelativeResize="0"/>
            <p:nvPr/>
          </p:nvPicPr>
          <p:blipFill>
            <a:blip r:embed="rId11">
              <a:alphaModFix/>
            </a:blip>
            <a:stretch>
              <a:fillRect/>
            </a:stretch>
          </p:blipFill>
          <p:spPr>
            <a:xfrm>
              <a:off x="2564373" y="3609290"/>
              <a:ext cx="920389" cy="900904"/>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6"/>
          <p:cNvPicPr preferRelativeResize="0"/>
          <p:nvPr/>
        </p:nvPicPr>
        <p:blipFill rotWithShape="1">
          <a:blip r:embed="rId3">
            <a:alphaModFix/>
          </a:blip>
          <a:srcRect b="0" l="0" r="0" t="0"/>
          <a:stretch/>
        </p:blipFill>
        <p:spPr>
          <a:xfrm>
            <a:off x="184725" y="1511474"/>
            <a:ext cx="2231800" cy="2224004"/>
          </a:xfrm>
          <a:prstGeom prst="rect">
            <a:avLst/>
          </a:prstGeom>
          <a:noFill/>
          <a:ln>
            <a:noFill/>
          </a:ln>
        </p:spPr>
      </p:pic>
      <p:sp>
        <p:nvSpPr>
          <p:cNvPr id="225" name="Google Shape;225;p36"/>
          <p:cNvSpPr txBox="1"/>
          <p:nvPr/>
        </p:nvSpPr>
        <p:spPr>
          <a:xfrm>
            <a:off x="394625" y="3878600"/>
            <a:ext cx="1812000" cy="42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Poppins"/>
                <a:ea typeface="Poppins"/>
                <a:cs typeface="Poppins"/>
                <a:sym typeface="Poppins"/>
              </a:rPr>
              <a:t>Origin / Raw Data</a:t>
            </a:r>
            <a:endParaRPr b="1">
              <a:solidFill>
                <a:srgbClr val="000000"/>
              </a:solidFill>
              <a:latin typeface="Poppins"/>
              <a:ea typeface="Poppins"/>
              <a:cs typeface="Poppins"/>
              <a:sym typeface="Poppins"/>
            </a:endParaRPr>
          </a:p>
        </p:txBody>
      </p:sp>
      <p:pic>
        <p:nvPicPr>
          <p:cNvPr id="226" name="Google Shape;226;p36"/>
          <p:cNvPicPr preferRelativeResize="0"/>
          <p:nvPr/>
        </p:nvPicPr>
        <p:blipFill rotWithShape="1">
          <a:blip r:embed="rId4">
            <a:alphaModFix/>
          </a:blip>
          <a:srcRect b="0" l="0" r="0" t="0"/>
          <a:stretch/>
        </p:blipFill>
        <p:spPr>
          <a:xfrm>
            <a:off x="2950575" y="1789925"/>
            <a:ext cx="1945550" cy="1945550"/>
          </a:xfrm>
          <a:prstGeom prst="rect">
            <a:avLst/>
          </a:prstGeom>
          <a:noFill/>
          <a:ln>
            <a:noFill/>
          </a:ln>
        </p:spPr>
      </p:pic>
      <p:sp>
        <p:nvSpPr>
          <p:cNvPr id="227" name="Google Shape;227;p36"/>
          <p:cNvSpPr txBox="1"/>
          <p:nvPr/>
        </p:nvSpPr>
        <p:spPr>
          <a:xfrm>
            <a:off x="2894950" y="3878600"/>
            <a:ext cx="1812000" cy="42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Poppins"/>
                <a:ea typeface="Poppins"/>
                <a:cs typeface="Poppins"/>
                <a:sym typeface="Poppins"/>
              </a:rPr>
              <a:t>Processing Data</a:t>
            </a:r>
            <a:endParaRPr b="1">
              <a:solidFill>
                <a:srgbClr val="000000"/>
              </a:solidFill>
              <a:latin typeface="Poppins"/>
              <a:ea typeface="Poppins"/>
              <a:cs typeface="Poppins"/>
              <a:sym typeface="Poppins"/>
            </a:endParaRPr>
          </a:p>
        </p:txBody>
      </p:sp>
      <p:pic>
        <p:nvPicPr>
          <p:cNvPr id="228" name="Google Shape;228;p36"/>
          <p:cNvPicPr preferRelativeResize="0"/>
          <p:nvPr/>
        </p:nvPicPr>
        <p:blipFill rotWithShape="1">
          <a:blip r:embed="rId5">
            <a:alphaModFix/>
          </a:blip>
          <a:srcRect b="0" l="0" r="0" t="0"/>
          <a:stretch/>
        </p:blipFill>
        <p:spPr>
          <a:xfrm>
            <a:off x="5961650" y="0"/>
            <a:ext cx="1945550" cy="1945550"/>
          </a:xfrm>
          <a:prstGeom prst="rect">
            <a:avLst/>
          </a:prstGeom>
          <a:noFill/>
          <a:ln>
            <a:noFill/>
          </a:ln>
        </p:spPr>
      </p:pic>
      <p:sp>
        <p:nvSpPr>
          <p:cNvPr id="229" name="Google Shape;229;p36"/>
          <p:cNvSpPr txBox="1"/>
          <p:nvPr/>
        </p:nvSpPr>
        <p:spPr>
          <a:xfrm>
            <a:off x="6279800" y="4520325"/>
            <a:ext cx="1555800" cy="42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oppins"/>
                <a:ea typeface="Poppins"/>
                <a:cs typeface="Poppins"/>
                <a:sym typeface="Poppins"/>
              </a:rPr>
              <a:t>Data Modeling</a:t>
            </a:r>
            <a:endParaRPr b="1">
              <a:solidFill>
                <a:srgbClr val="000000"/>
              </a:solidFill>
              <a:latin typeface="Poppins"/>
              <a:ea typeface="Poppins"/>
              <a:cs typeface="Poppins"/>
              <a:sym typeface="Poppins"/>
            </a:endParaRPr>
          </a:p>
        </p:txBody>
      </p:sp>
      <p:sp>
        <p:nvSpPr>
          <p:cNvPr id="230" name="Google Shape;230;p36"/>
          <p:cNvSpPr/>
          <p:nvPr/>
        </p:nvSpPr>
        <p:spPr>
          <a:xfrm>
            <a:off x="2274250" y="2574300"/>
            <a:ext cx="620700" cy="376800"/>
          </a:xfrm>
          <a:prstGeom prst="rightArrow">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6"/>
          <p:cNvSpPr/>
          <p:nvPr/>
        </p:nvSpPr>
        <p:spPr>
          <a:xfrm rot="-2700000">
            <a:off x="5004581" y="1796458"/>
            <a:ext cx="620698" cy="376746"/>
          </a:xfrm>
          <a:prstGeom prst="rightArrow">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6"/>
          <p:cNvSpPr txBox="1"/>
          <p:nvPr/>
        </p:nvSpPr>
        <p:spPr>
          <a:xfrm>
            <a:off x="311700" y="445025"/>
            <a:ext cx="31692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Poppins"/>
                <a:ea typeface="Poppins"/>
                <a:cs typeface="Poppins"/>
                <a:sym typeface="Poppins"/>
              </a:rPr>
              <a:t>Data Workflow</a:t>
            </a:r>
            <a:endParaRPr b="1" sz="2400">
              <a:solidFill>
                <a:srgbClr val="000000"/>
              </a:solidFill>
              <a:latin typeface="Poppins"/>
              <a:ea typeface="Poppins"/>
              <a:cs typeface="Poppins"/>
              <a:sym typeface="Poppins"/>
            </a:endParaRPr>
          </a:p>
        </p:txBody>
      </p:sp>
      <p:sp>
        <p:nvSpPr>
          <p:cNvPr id="233" name="Google Shape;233;p36"/>
          <p:cNvSpPr txBox="1"/>
          <p:nvPr/>
        </p:nvSpPr>
        <p:spPr>
          <a:xfrm>
            <a:off x="6334875" y="1945550"/>
            <a:ext cx="1199100" cy="42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oppins"/>
                <a:ea typeface="Poppins"/>
                <a:cs typeface="Poppins"/>
                <a:sym typeface="Poppins"/>
              </a:rPr>
              <a:t>Data Mart</a:t>
            </a:r>
            <a:endParaRPr b="1">
              <a:solidFill>
                <a:srgbClr val="000000"/>
              </a:solidFill>
              <a:latin typeface="Poppins"/>
              <a:ea typeface="Poppins"/>
              <a:cs typeface="Poppins"/>
              <a:sym typeface="Poppins"/>
            </a:endParaRPr>
          </a:p>
        </p:txBody>
      </p:sp>
      <p:pic>
        <p:nvPicPr>
          <p:cNvPr id="234" name="Google Shape;234;p36"/>
          <p:cNvPicPr preferRelativeResize="0"/>
          <p:nvPr/>
        </p:nvPicPr>
        <p:blipFill>
          <a:blip r:embed="rId6">
            <a:alphaModFix/>
          </a:blip>
          <a:stretch>
            <a:fillRect/>
          </a:stretch>
        </p:blipFill>
        <p:spPr>
          <a:xfrm>
            <a:off x="6208200" y="2821325"/>
            <a:ext cx="1698999" cy="1698999"/>
          </a:xfrm>
          <a:prstGeom prst="rect">
            <a:avLst/>
          </a:prstGeom>
          <a:noFill/>
          <a:ln>
            <a:noFill/>
          </a:ln>
        </p:spPr>
      </p:pic>
      <p:sp>
        <p:nvSpPr>
          <p:cNvPr id="235" name="Google Shape;235;p36"/>
          <p:cNvSpPr/>
          <p:nvPr/>
        </p:nvSpPr>
        <p:spPr>
          <a:xfrm rot="1799120">
            <a:off x="5004609" y="2862836"/>
            <a:ext cx="620675" cy="376871"/>
          </a:xfrm>
          <a:prstGeom prst="rightArrow">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nvSpPr>
        <p:spPr>
          <a:xfrm>
            <a:off x="561300" y="2150850"/>
            <a:ext cx="3608700" cy="841800"/>
          </a:xfrm>
          <a:prstGeom prst="rect">
            <a:avLst/>
          </a:prstGeom>
          <a:noFill/>
          <a:ln>
            <a:noFill/>
          </a:ln>
        </p:spPr>
        <p:txBody>
          <a:bodyPr anchorCtr="0" anchor="ctr" bIns="91425" lIns="91425" spcFirstLastPara="1" rIns="91425" wrap="square" tIns="91425">
            <a:normAutofit fontScale="85000"/>
          </a:bodyPr>
          <a:lstStyle/>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Data Processing</a:t>
            </a:r>
            <a:endParaRPr sz="3600">
              <a:solidFill>
                <a:srgbClr val="000000"/>
              </a:solidFill>
              <a:latin typeface="Poppins ExtraBold"/>
              <a:ea typeface="Poppins ExtraBold"/>
              <a:cs typeface="Poppins ExtraBold"/>
              <a:sym typeface="Poppins ExtraBold"/>
            </a:endParaRPr>
          </a:p>
        </p:txBody>
      </p:sp>
      <p:sp>
        <p:nvSpPr>
          <p:cNvPr id="241" name="Google Shape;241;p37"/>
          <p:cNvSpPr/>
          <p:nvPr/>
        </p:nvSpPr>
        <p:spPr>
          <a:xfrm>
            <a:off x="561300" y="3137050"/>
            <a:ext cx="3633900" cy="124200"/>
          </a:xfrm>
          <a:prstGeom prst="rect">
            <a:avLst/>
          </a:prstGeom>
          <a:solidFill>
            <a:srgbClr val="000000"/>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idx="4294967295" type="title"/>
          </p:nvPr>
        </p:nvSpPr>
        <p:spPr>
          <a:xfrm>
            <a:off x="311700" y="445025"/>
            <a:ext cx="27639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400">
                <a:latin typeface="Poppins"/>
                <a:ea typeface="Poppins"/>
                <a:cs typeface="Poppins"/>
                <a:sym typeface="Poppins"/>
              </a:rPr>
              <a:t>Data Processing</a:t>
            </a:r>
            <a:endParaRPr b="1" sz="2400">
              <a:latin typeface="Poppins"/>
              <a:ea typeface="Poppins"/>
              <a:cs typeface="Poppins"/>
              <a:sym typeface="Poppins"/>
            </a:endParaRPr>
          </a:p>
        </p:txBody>
      </p:sp>
      <p:grpSp>
        <p:nvGrpSpPr>
          <p:cNvPr id="247" name="Google Shape;247;p38"/>
          <p:cNvGrpSpPr/>
          <p:nvPr/>
        </p:nvGrpSpPr>
        <p:grpSpPr>
          <a:xfrm>
            <a:off x="5033350" y="2701450"/>
            <a:ext cx="2328300" cy="2212500"/>
            <a:chOff x="5033350" y="2701450"/>
            <a:chExt cx="2328300" cy="2212500"/>
          </a:xfrm>
        </p:grpSpPr>
        <p:sp>
          <p:nvSpPr>
            <p:cNvPr id="248" name="Google Shape;248;p38"/>
            <p:cNvSpPr/>
            <p:nvPr/>
          </p:nvSpPr>
          <p:spPr>
            <a:xfrm>
              <a:off x="5033350" y="2701450"/>
              <a:ext cx="2328300" cy="221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8"/>
            <p:cNvSpPr/>
            <p:nvPr/>
          </p:nvSpPr>
          <p:spPr>
            <a:xfrm>
              <a:off x="5553944" y="2824563"/>
              <a:ext cx="1718238" cy="362822"/>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 Filtering</a:t>
              </a:r>
              <a:endParaRPr b="1" i="0" sz="1400" u="none" cap="none" strike="noStrike">
                <a:solidFill>
                  <a:srgbClr val="000000"/>
                </a:solidFill>
                <a:latin typeface="Arial"/>
                <a:ea typeface="Arial"/>
                <a:cs typeface="Arial"/>
                <a:sym typeface="Arial"/>
              </a:endParaRPr>
            </a:p>
          </p:txBody>
        </p:sp>
        <p:sp>
          <p:nvSpPr>
            <p:cNvPr id="250" name="Google Shape;250;p38"/>
            <p:cNvSpPr/>
            <p:nvPr/>
          </p:nvSpPr>
          <p:spPr>
            <a:xfrm>
              <a:off x="5553944" y="3281348"/>
              <a:ext cx="1718238" cy="362822"/>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 Structuring</a:t>
              </a:r>
              <a:endParaRPr b="1" i="0" sz="1400" u="none" cap="none" strike="noStrike">
                <a:solidFill>
                  <a:srgbClr val="000000"/>
                </a:solidFill>
                <a:latin typeface="Arial"/>
                <a:ea typeface="Arial"/>
                <a:cs typeface="Arial"/>
                <a:sym typeface="Arial"/>
              </a:endParaRPr>
            </a:p>
          </p:txBody>
        </p:sp>
        <p:sp>
          <p:nvSpPr>
            <p:cNvPr id="251" name="Google Shape;251;p38"/>
            <p:cNvSpPr/>
            <p:nvPr/>
          </p:nvSpPr>
          <p:spPr>
            <a:xfrm>
              <a:off x="5553944" y="3738132"/>
              <a:ext cx="1718238" cy="362822"/>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Outlier Checking</a:t>
              </a:r>
              <a:endParaRPr b="1" i="0" sz="1400" u="none" cap="none" strike="noStrike">
                <a:solidFill>
                  <a:srgbClr val="000000"/>
                </a:solidFill>
                <a:latin typeface="Arial"/>
                <a:ea typeface="Arial"/>
                <a:cs typeface="Arial"/>
                <a:sym typeface="Arial"/>
              </a:endParaRPr>
            </a:p>
          </p:txBody>
        </p:sp>
        <p:sp>
          <p:nvSpPr>
            <p:cNvPr id="252" name="Google Shape;252;p38"/>
            <p:cNvSpPr/>
            <p:nvPr/>
          </p:nvSpPr>
          <p:spPr>
            <a:xfrm>
              <a:off x="5553925" y="4194925"/>
              <a:ext cx="1718100" cy="621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Split Data</a:t>
              </a:r>
              <a:r>
                <a:rPr b="1" lang="en"/>
                <a:t>:</a:t>
              </a:r>
              <a:br>
                <a:rPr b="1" lang="en"/>
              </a:br>
              <a:r>
                <a:rPr b="1" lang="en"/>
                <a:t>1. Datamart</a:t>
              </a:r>
              <a:br>
                <a:rPr b="1" lang="en"/>
              </a:br>
              <a:r>
                <a:rPr b="1" lang="en"/>
                <a:t>2. Modeling</a:t>
              </a:r>
              <a:endParaRPr b="1" i="0" sz="1400" u="none" cap="none" strike="noStrike">
                <a:solidFill>
                  <a:srgbClr val="000000"/>
                </a:solidFill>
                <a:latin typeface="Arial"/>
                <a:ea typeface="Arial"/>
                <a:cs typeface="Arial"/>
                <a:sym typeface="Arial"/>
              </a:endParaRPr>
            </a:p>
          </p:txBody>
        </p:sp>
        <p:sp>
          <p:nvSpPr>
            <p:cNvPr id="253" name="Google Shape;253;p38"/>
            <p:cNvSpPr/>
            <p:nvPr/>
          </p:nvSpPr>
          <p:spPr>
            <a:xfrm>
              <a:off x="5139701" y="2846033"/>
              <a:ext cx="319884" cy="319884"/>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254" name="Google Shape;254;p38"/>
            <p:cNvSpPr/>
            <p:nvPr/>
          </p:nvSpPr>
          <p:spPr>
            <a:xfrm>
              <a:off x="5139701" y="3302817"/>
              <a:ext cx="319884" cy="319884"/>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255" name="Google Shape;255;p38"/>
            <p:cNvSpPr/>
            <p:nvPr/>
          </p:nvSpPr>
          <p:spPr>
            <a:xfrm>
              <a:off x="5139701" y="3759602"/>
              <a:ext cx="319884" cy="319884"/>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256" name="Google Shape;256;p38"/>
            <p:cNvSpPr/>
            <p:nvPr/>
          </p:nvSpPr>
          <p:spPr>
            <a:xfrm>
              <a:off x="5139701" y="4216386"/>
              <a:ext cx="319884" cy="319884"/>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grpSp>
      <p:pic>
        <p:nvPicPr>
          <p:cNvPr id="257" name="Google Shape;257;p38"/>
          <p:cNvPicPr preferRelativeResize="0"/>
          <p:nvPr/>
        </p:nvPicPr>
        <p:blipFill rotWithShape="1">
          <a:blip r:embed="rId3">
            <a:alphaModFix/>
          </a:blip>
          <a:srcRect b="0" l="0" r="0" t="0"/>
          <a:stretch/>
        </p:blipFill>
        <p:spPr>
          <a:xfrm>
            <a:off x="311700" y="2929625"/>
            <a:ext cx="2069350" cy="2069350"/>
          </a:xfrm>
          <a:prstGeom prst="rect">
            <a:avLst/>
          </a:prstGeom>
          <a:noFill/>
          <a:ln>
            <a:noFill/>
          </a:ln>
        </p:spPr>
      </p:pic>
      <p:grpSp>
        <p:nvGrpSpPr>
          <p:cNvPr id="258" name="Google Shape;258;p38"/>
          <p:cNvGrpSpPr/>
          <p:nvPr/>
        </p:nvGrpSpPr>
        <p:grpSpPr>
          <a:xfrm>
            <a:off x="2266024" y="1256400"/>
            <a:ext cx="2490453" cy="1874490"/>
            <a:chOff x="2769489" y="1005063"/>
            <a:chExt cx="3426600" cy="2579100"/>
          </a:xfrm>
        </p:grpSpPr>
        <p:grpSp>
          <p:nvGrpSpPr>
            <p:cNvPr id="259" name="Google Shape;259;p38"/>
            <p:cNvGrpSpPr/>
            <p:nvPr/>
          </p:nvGrpSpPr>
          <p:grpSpPr>
            <a:xfrm>
              <a:off x="2842400" y="1167625"/>
              <a:ext cx="3233343" cy="2288642"/>
              <a:chOff x="2842400" y="1167625"/>
              <a:chExt cx="3233343" cy="2288642"/>
            </a:xfrm>
          </p:grpSpPr>
          <p:sp>
            <p:nvSpPr>
              <p:cNvPr id="260" name="Google Shape;260;p38"/>
              <p:cNvSpPr/>
              <p:nvPr/>
            </p:nvSpPr>
            <p:spPr>
              <a:xfrm>
                <a:off x="3399443" y="1167625"/>
                <a:ext cx="2676300" cy="47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Combine</a:t>
                </a:r>
                <a:r>
                  <a:rPr b="1"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Dataset</a:t>
                </a:r>
                <a:endParaRPr b="1" i="0" sz="1400" u="none" cap="none" strike="noStrike">
                  <a:solidFill>
                    <a:srgbClr val="000000"/>
                  </a:solidFill>
                  <a:latin typeface="Arial"/>
                  <a:ea typeface="Arial"/>
                  <a:cs typeface="Arial"/>
                  <a:sym typeface="Arial"/>
                </a:endParaRPr>
              </a:p>
            </p:txBody>
          </p:sp>
          <p:sp>
            <p:nvSpPr>
              <p:cNvPr id="261" name="Google Shape;261;p38"/>
              <p:cNvSpPr/>
              <p:nvPr/>
            </p:nvSpPr>
            <p:spPr>
              <a:xfrm>
                <a:off x="3399443" y="1770783"/>
                <a:ext cx="2676300" cy="47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Null Checking</a:t>
                </a:r>
                <a:endParaRPr b="1" i="0" sz="1400" u="none" cap="none" strike="noStrike">
                  <a:solidFill>
                    <a:srgbClr val="000000"/>
                  </a:solidFill>
                  <a:latin typeface="Arial"/>
                  <a:ea typeface="Arial"/>
                  <a:cs typeface="Arial"/>
                  <a:sym typeface="Arial"/>
                </a:endParaRPr>
              </a:p>
            </p:txBody>
          </p:sp>
          <p:sp>
            <p:nvSpPr>
              <p:cNvPr id="262" name="Google Shape;262;p38"/>
              <p:cNvSpPr/>
              <p:nvPr/>
            </p:nvSpPr>
            <p:spPr>
              <a:xfrm>
                <a:off x="3399443" y="2373975"/>
                <a:ext cx="2676300" cy="47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Duplicate Checking</a:t>
                </a:r>
                <a:endParaRPr b="1" i="0" sz="1400" u="none" cap="none" strike="noStrike">
                  <a:solidFill>
                    <a:srgbClr val="000000"/>
                  </a:solidFill>
                  <a:latin typeface="Arial"/>
                  <a:ea typeface="Arial"/>
                  <a:cs typeface="Arial"/>
                  <a:sym typeface="Arial"/>
                </a:endParaRPr>
              </a:p>
            </p:txBody>
          </p:sp>
          <p:sp>
            <p:nvSpPr>
              <p:cNvPr id="263" name="Google Shape;263;p38"/>
              <p:cNvSpPr/>
              <p:nvPr/>
            </p:nvSpPr>
            <p:spPr>
              <a:xfrm>
                <a:off x="3399441" y="2977167"/>
                <a:ext cx="2676300" cy="47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 Enrichment</a:t>
                </a:r>
                <a:endParaRPr b="1" i="0" sz="1400" u="none" cap="none" strike="noStrike">
                  <a:solidFill>
                    <a:srgbClr val="000000"/>
                  </a:solidFill>
                  <a:latin typeface="Arial"/>
                  <a:ea typeface="Arial"/>
                  <a:cs typeface="Arial"/>
                  <a:sym typeface="Arial"/>
                </a:endParaRPr>
              </a:p>
            </p:txBody>
          </p:sp>
          <p:sp>
            <p:nvSpPr>
              <p:cNvPr id="264" name="Google Shape;264;p38"/>
              <p:cNvSpPr/>
              <p:nvPr/>
            </p:nvSpPr>
            <p:spPr>
              <a:xfrm>
                <a:off x="2842400" y="1195975"/>
                <a:ext cx="422400" cy="42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65" name="Google Shape;265;p38"/>
              <p:cNvSpPr/>
              <p:nvPr/>
            </p:nvSpPr>
            <p:spPr>
              <a:xfrm>
                <a:off x="2842400" y="1799150"/>
                <a:ext cx="422400" cy="42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66" name="Google Shape;266;p38"/>
              <p:cNvSpPr/>
              <p:nvPr/>
            </p:nvSpPr>
            <p:spPr>
              <a:xfrm>
                <a:off x="2842400" y="2402325"/>
                <a:ext cx="422400" cy="42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67" name="Google Shape;267;p38"/>
              <p:cNvSpPr/>
              <p:nvPr/>
            </p:nvSpPr>
            <p:spPr>
              <a:xfrm>
                <a:off x="2842400" y="3005500"/>
                <a:ext cx="422400" cy="42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sp>
          <p:nvSpPr>
            <p:cNvPr id="268" name="Google Shape;268;p38"/>
            <p:cNvSpPr/>
            <p:nvPr/>
          </p:nvSpPr>
          <p:spPr>
            <a:xfrm>
              <a:off x="2769489" y="1005063"/>
              <a:ext cx="3426600" cy="257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38"/>
          <p:cNvSpPr/>
          <p:nvPr/>
        </p:nvSpPr>
        <p:spPr>
          <a:xfrm flipH="1" rot="5400000">
            <a:off x="2381050" y="3369550"/>
            <a:ext cx="1189500" cy="1189500"/>
          </a:xfrm>
          <a:prstGeom prst="bentArrow">
            <a:avLst>
              <a:gd fmla="val 25000" name="adj1"/>
              <a:gd fmla="val 25000" name="adj2"/>
              <a:gd fmla="val 25000" name="adj3"/>
              <a:gd fmla="val 43750" name="adj4"/>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8"/>
          <p:cNvSpPr/>
          <p:nvPr/>
        </p:nvSpPr>
        <p:spPr>
          <a:xfrm rot="5400000">
            <a:off x="5241950" y="1256400"/>
            <a:ext cx="1222200" cy="1222200"/>
          </a:xfrm>
          <a:prstGeom prst="bentArrow">
            <a:avLst>
              <a:gd fmla="val 25000" name="adj1"/>
              <a:gd fmla="val 25000" name="adj2"/>
              <a:gd fmla="val 25000" name="adj3"/>
              <a:gd fmla="val 43750" name="adj4"/>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561300" y="2150850"/>
            <a:ext cx="3608700" cy="841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latin typeface="Poppins ExtraBold"/>
                <a:ea typeface="Poppins ExtraBold"/>
                <a:cs typeface="Poppins ExtraBold"/>
                <a:sym typeface="Poppins ExtraBold"/>
              </a:rPr>
              <a:t>Data Mart</a:t>
            </a:r>
            <a:endParaRPr>
              <a:latin typeface="Poppins ExtraBold"/>
              <a:ea typeface="Poppins ExtraBold"/>
              <a:cs typeface="Poppins ExtraBold"/>
              <a:sym typeface="Poppins ExtraBold"/>
            </a:endParaRPr>
          </a:p>
        </p:txBody>
      </p:sp>
      <p:sp>
        <p:nvSpPr>
          <p:cNvPr id="276" name="Google Shape;276;p39"/>
          <p:cNvSpPr/>
          <p:nvPr/>
        </p:nvSpPr>
        <p:spPr>
          <a:xfrm>
            <a:off x="561300" y="3137050"/>
            <a:ext cx="3633900" cy="124200"/>
          </a:xfrm>
          <a:prstGeom prst="rect">
            <a:avLst/>
          </a:prstGeom>
          <a:solidFill>
            <a:schemeClr val="dk1"/>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0"/>
          <p:cNvPicPr preferRelativeResize="0"/>
          <p:nvPr/>
        </p:nvPicPr>
        <p:blipFill>
          <a:blip r:embed="rId3">
            <a:alphaModFix/>
          </a:blip>
          <a:stretch>
            <a:fillRect/>
          </a:stretch>
        </p:blipFill>
        <p:spPr>
          <a:xfrm>
            <a:off x="168450" y="1695700"/>
            <a:ext cx="3260174" cy="2173424"/>
          </a:xfrm>
          <a:prstGeom prst="rect">
            <a:avLst/>
          </a:prstGeom>
          <a:noFill/>
          <a:ln>
            <a:noFill/>
          </a:ln>
        </p:spPr>
      </p:pic>
      <p:sp>
        <p:nvSpPr>
          <p:cNvPr id="282" name="Google Shape;282;p40"/>
          <p:cNvSpPr txBox="1"/>
          <p:nvPr/>
        </p:nvSpPr>
        <p:spPr>
          <a:xfrm>
            <a:off x="311700" y="445025"/>
            <a:ext cx="3169200" cy="825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Poppins"/>
                <a:ea typeface="Poppins"/>
                <a:cs typeface="Poppins"/>
                <a:sym typeface="Poppins"/>
              </a:rPr>
              <a:t>Credit Card Info</a:t>
            </a:r>
            <a:endParaRPr b="1" sz="2400">
              <a:solidFill>
                <a:srgbClr val="000000"/>
              </a:solidFill>
              <a:latin typeface="Poppins"/>
              <a:ea typeface="Poppins"/>
              <a:cs typeface="Poppins"/>
              <a:sym typeface="Poppins"/>
            </a:endParaRPr>
          </a:p>
        </p:txBody>
      </p:sp>
      <p:graphicFrame>
        <p:nvGraphicFramePr>
          <p:cNvPr id="283" name="Google Shape;283;p40"/>
          <p:cNvGraphicFramePr/>
          <p:nvPr/>
        </p:nvGraphicFramePr>
        <p:xfrm>
          <a:off x="3428625" y="1028425"/>
          <a:ext cx="3000000" cy="3000000"/>
        </p:xfrm>
        <a:graphic>
          <a:graphicData uri="http://schemas.openxmlformats.org/drawingml/2006/table">
            <a:tbl>
              <a:tblPr>
                <a:noFill/>
                <a:tableStyleId>{81E3B938-00D9-42A3-BFCF-963D8E60CA95}</a:tableStyleId>
              </a:tblPr>
              <a:tblGrid>
                <a:gridCol w="452000"/>
                <a:gridCol w="1796200"/>
                <a:gridCol w="2044775"/>
                <a:gridCol w="11979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No</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Column Name</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Description</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Data Type</a:t>
                      </a:r>
                      <a:endParaRPr b="1" sz="1400" u="none" cap="none" strike="noStrike">
                        <a:latin typeface="Poppins"/>
                        <a:ea typeface="Poppins"/>
                        <a:cs typeface="Poppins"/>
                        <a:sym typeface="Poppins"/>
                      </a:endParaRPr>
                    </a:p>
                  </a:txBody>
                  <a:tcPr marT="91425" marB="91425" marR="91425" marL="91425">
                    <a:solidFill>
                      <a:srgbClr val="0097A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1</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credit_card</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List of </a:t>
                      </a:r>
                      <a:r>
                        <a:rPr lang="en">
                          <a:latin typeface="Poppins"/>
                          <a:ea typeface="Poppins"/>
                          <a:cs typeface="Poppins"/>
                          <a:sym typeface="Poppins"/>
                        </a:rPr>
                        <a:t>Credit Card ID</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Integer</a:t>
                      </a:r>
                      <a:endParaRPr sz="1400" u="none" cap="none" strike="noStrike">
                        <a:latin typeface="Poppins"/>
                        <a:ea typeface="Poppins"/>
                        <a:cs typeface="Poppins"/>
                        <a:sym typeface="Poppin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2</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city</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 Card Town Location</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String</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3</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state</a:t>
                      </a:r>
                      <a:endParaRPr sz="1400" u="none" cap="none" strike="noStrike">
                        <a:latin typeface="Poppins"/>
                        <a:ea typeface="Poppins"/>
                        <a:cs typeface="Poppins"/>
                        <a:sym typeface="Poppi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 Card State Location</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String</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4</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zip code</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 Card Zip Code Location</a:t>
                      </a:r>
                      <a:endParaRPr>
                        <a:latin typeface="Poppins"/>
                        <a:ea typeface="Poppins"/>
                        <a:cs typeface="Poppins"/>
                        <a:sym typeface="Poppi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Integer</a:t>
                      </a:r>
                      <a:endParaRPr sz="1400" u="none" cap="none" strike="noStrike">
                        <a:latin typeface="Poppins"/>
                        <a:ea typeface="Poppins"/>
                        <a:cs typeface="Poppins"/>
                        <a:sym typeface="Poppins"/>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5</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credit_card_limit</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 Card Limit </a:t>
                      </a:r>
                      <a:r>
                        <a:rPr lang="en">
                          <a:latin typeface="Poppins"/>
                          <a:ea typeface="Poppins"/>
                          <a:cs typeface="Poppins"/>
                          <a:sym typeface="Poppins"/>
                        </a:rPr>
                        <a:t>Transactions</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Integer</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1"/>
          <p:cNvPicPr preferRelativeResize="0"/>
          <p:nvPr/>
        </p:nvPicPr>
        <p:blipFill>
          <a:blip r:embed="rId3">
            <a:alphaModFix/>
          </a:blip>
          <a:stretch>
            <a:fillRect/>
          </a:stretch>
        </p:blipFill>
        <p:spPr>
          <a:xfrm>
            <a:off x="251950" y="1451475"/>
            <a:ext cx="2997500" cy="2997500"/>
          </a:xfrm>
          <a:prstGeom prst="rect">
            <a:avLst/>
          </a:prstGeom>
          <a:noFill/>
          <a:ln>
            <a:noFill/>
          </a:ln>
        </p:spPr>
      </p:pic>
      <p:sp>
        <p:nvSpPr>
          <p:cNvPr id="289" name="Google Shape;289;p41"/>
          <p:cNvSpPr txBox="1"/>
          <p:nvPr/>
        </p:nvSpPr>
        <p:spPr>
          <a:xfrm>
            <a:off x="311700" y="445025"/>
            <a:ext cx="3169200" cy="8250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400">
                <a:latin typeface="Poppins"/>
                <a:ea typeface="Poppins"/>
                <a:cs typeface="Poppins"/>
                <a:sym typeface="Poppins"/>
              </a:rPr>
              <a:t>Credit Card Transactions</a:t>
            </a:r>
            <a:endParaRPr b="1" sz="2400">
              <a:solidFill>
                <a:srgbClr val="000000"/>
              </a:solidFill>
              <a:latin typeface="Poppins"/>
              <a:ea typeface="Poppins"/>
              <a:cs typeface="Poppins"/>
              <a:sym typeface="Poppins"/>
            </a:endParaRPr>
          </a:p>
        </p:txBody>
      </p:sp>
      <p:graphicFrame>
        <p:nvGraphicFramePr>
          <p:cNvPr id="290" name="Google Shape;290;p41"/>
          <p:cNvGraphicFramePr/>
          <p:nvPr/>
        </p:nvGraphicFramePr>
        <p:xfrm>
          <a:off x="3428625" y="1028425"/>
          <a:ext cx="3000000" cy="3000000"/>
        </p:xfrm>
        <a:graphic>
          <a:graphicData uri="http://schemas.openxmlformats.org/drawingml/2006/table">
            <a:tbl>
              <a:tblPr>
                <a:noFill/>
                <a:tableStyleId>{81E3B938-00D9-42A3-BFCF-963D8E60CA95}</a:tableStyleId>
              </a:tblPr>
              <a:tblGrid>
                <a:gridCol w="452000"/>
                <a:gridCol w="1796200"/>
                <a:gridCol w="2044775"/>
                <a:gridCol w="11979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No</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Column Name</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Description</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Data Type</a:t>
                      </a:r>
                      <a:endParaRPr b="1" sz="1400" u="none" cap="none" strike="noStrike">
                        <a:latin typeface="Poppins"/>
                        <a:ea typeface="Poppins"/>
                        <a:cs typeface="Poppins"/>
                        <a:sym typeface="Poppins"/>
                      </a:endParaRPr>
                    </a:p>
                  </a:txBody>
                  <a:tcPr marT="91425" marB="91425" marR="91425" marL="91425">
                    <a:solidFill>
                      <a:srgbClr val="0097A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1</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credit_card</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List of </a:t>
                      </a:r>
                      <a:r>
                        <a:rPr lang="en">
                          <a:latin typeface="Poppins"/>
                          <a:ea typeface="Poppins"/>
                          <a:cs typeface="Poppins"/>
                          <a:sym typeface="Poppins"/>
                        </a:rPr>
                        <a:t>Credit Card ID</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Integer</a:t>
                      </a:r>
                      <a:endParaRPr sz="1400" u="none" cap="none" strike="noStrike">
                        <a:latin typeface="Poppins"/>
                        <a:ea typeface="Poppins"/>
                        <a:cs typeface="Poppins"/>
                        <a:sym typeface="Poppin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2</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date</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Transactions</a:t>
                      </a:r>
                      <a:r>
                        <a:rPr lang="en">
                          <a:latin typeface="Poppins"/>
                          <a:ea typeface="Poppins"/>
                          <a:cs typeface="Poppins"/>
                          <a:sym typeface="Poppins"/>
                        </a:rPr>
                        <a:t> Timestamp</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Date</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3</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transactions_dollar_amount</a:t>
                      </a:r>
                      <a:endParaRPr sz="1400" u="none" cap="none" strike="noStrike">
                        <a:latin typeface="Poppins"/>
                        <a:ea typeface="Poppins"/>
                        <a:cs typeface="Poppins"/>
                        <a:sym typeface="Poppi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Total Transactions</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Float</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4</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Long</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Geography Longitude Location</a:t>
                      </a:r>
                      <a:endParaRPr>
                        <a:latin typeface="Poppins"/>
                        <a:ea typeface="Poppins"/>
                        <a:cs typeface="Poppins"/>
                        <a:sym typeface="Poppi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Float</a:t>
                      </a:r>
                      <a:endParaRPr sz="1400" u="none" cap="none" strike="noStrike">
                        <a:latin typeface="Poppins"/>
                        <a:ea typeface="Poppins"/>
                        <a:cs typeface="Poppins"/>
                        <a:sym typeface="Poppi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5</a:t>
                      </a:r>
                      <a:endParaRPr sz="1400" u="none" cap="none" strike="noStrike">
                        <a:latin typeface="Poppins"/>
                        <a:ea typeface="Poppins"/>
                        <a:cs typeface="Poppins"/>
                        <a:sym typeface="Poppins"/>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Latitude</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Geography Latitude Location</a:t>
                      </a:r>
                      <a:endParaRPr>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Float</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2"/>
          <p:cNvPicPr preferRelativeResize="0"/>
          <p:nvPr/>
        </p:nvPicPr>
        <p:blipFill>
          <a:blip r:embed="rId3">
            <a:alphaModFix/>
          </a:blip>
          <a:stretch>
            <a:fillRect/>
          </a:stretch>
        </p:blipFill>
        <p:spPr>
          <a:xfrm>
            <a:off x="469775" y="1369625"/>
            <a:ext cx="3936725" cy="2404250"/>
          </a:xfrm>
          <a:prstGeom prst="rect">
            <a:avLst/>
          </a:prstGeom>
          <a:noFill/>
          <a:ln>
            <a:noFill/>
          </a:ln>
        </p:spPr>
      </p:pic>
      <p:sp>
        <p:nvSpPr>
          <p:cNvPr id="296" name="Google Shape;296;p42"/>
          <p:cNvSpPr txBox="1"/>
          <p:nvPr/>
        </p:nvSpPr>
        <p:spPr>
          <a:xfrm>
            <a:off x="311700" y="266975"/>
            <a:ext cx="31692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Data Schema</a:t>
            </a:r>
            <a:endParaRPr b="1" sz="2400">
              <a:solidFill>
                <a:srgbClr val="000000"/>
              </a:solidFill>
              <a:latin typeface="Poppins"/>
              <a:ea typeface="Poppins"/>
              <a:cs typeface="Poppins"/>
              <a:sym typeface="Poppins"/>
            </a:endParaRPr>
          </a:p>
        </p:txBody>
      </p:sp>
      <p:pic>
        <p:nvPicPr>
          <p:cNvPr id="297" name="Google Shape;297;p42"/>
          <p:cNvPicPr preferRelativeResize="0"/>
          <p:nvPr/>
        </p:nvPicPr>
        <p:blipFill>
          <a:blip r:embed="rId4">
            <a:alphaModFix/>
          </a:blip>
          <a:stretch>
            <a:fillRect/>
          </a:stretch>
        </p:blipFill>
        <p:spPr>
          <a:xfrm>
            <a:off x="4968349" y="1426938"/>
            <a:ext cx="3789901" cy="2289623"/>
          </a:xfrm>
          <a:prstGeom prst="rect">
            <a:avLst/>
          </a:prstGeom>
          <a:noFill/>
          <a:ln>
            <a:noFill/>
          </a:ln>
        </p:spPr>
      </p:pic>
      <p:cxnSp>
        <p:nvCxnSpPr>
          <p:cNvPr id="298" name="Google Shape;298;p42"/>
          <p:cNvCxnSpPr>
            <a:stCxn id="295" idx="3"/>
            <a:endCxn id="297" idx="1"/>
          </p:cNvCxnSpPr>
          <p:nvPr/>
        </p:nvCxnSpPr>
        <p:spPr>
          <a:xfrm>
            <a:off x="4406500" y="2571750"/>
            <a:ext cx="561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561300" y="2150850"/>
            <a:ext cx="37284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40"/>
              <a:buNone/>
            </a:pPr>
            <a:r>
              <a:rPr lang="en" sz="3640">
                <a:latin typeface="Poppins ExtraBold"/>
                <a:ea typeface="Poppins ExtraBold"/>
                <a:cs typeface="Poppins ExtraBold"/>
                <a:sym typeface="Poppins ExtraBold"/>
              </a:rPr>
              <a:t>Data Modeling</a:t>
            </a:r>
            <a:endParaRPr sz="3640">
              <a:latin typeface="Poppins ExtraBold"/>
              <a:ea typeface="Poppins ExtraBold"/>
              <a:cs typeface="Poppins ExtraBold"/>
              <a:sym typeface="Poppins ExtraBold"/>
            </a:endParaRPr>
          </a:p>
        </p:txBody>
      </p:sp>
      <p:sp>
        <p:nvSpPr>
          <p:cNvPr id="304" name="Google Shape;304;p43"/>
          <p:cNvSpPr/>
          <p:nvPr/>
        </p:nvSpPr>
        <p:spPr>
          <a:xfrm>
            <a:off x="561300" y="3137050"/>
            <a:ext cx="3633900" cy="124200"/>
          </a:xfrm>
          <a:prstGeom prst="rect">
            <a:avLst/>
          </a:prstGeom>
          <a:solidFill>
            <a:schemeClr val="dk1"/>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6" title="person-paying-with-nfc-technology-restaurant.jpg"/>
          <p:cNvPicPr preferRelativeResize="0"/>
          <p:nvPr/>
        </p:nvPicPr>
        <p:blipFill rotWithShape="1">
          <a:blip r:embed="rId3">
            <a:alphaModFix/>
          </a:blip>
          <a:srcRect b="12818" l="0" r="0" t="12826"/>
          <a:stretch/>
        </p:blipFill>
        <p:spPr>
          <a:xfrm>
            <a:off x="0" y="0"/>
            <a:ext cx="4610400" cy="5143500"/>
          </a:xfrm>
          <a:prstGeom prst="rect">
            <a:avLst/>
          </a:prstGeom>
          <a:noFill/>
          <a:ln>
            <a:noFill/>
          </a:ln>
        </p:spPr>
      </p:pic>
      <p:sp>
        <p:nvSpPr>
          <p:cNvPr id="107" name="Google Shape;107;p26"/>
          <p:cNvSpPr txBox="1"/>
          <p:nvPr/>
        </p:nvSpPr>
        <p:spPr>
          <a:xfrm>
            <a:off x="5394050" y="289900"/>
            <a:ext cx="3655800" cy="68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Poppins ExtraBold"/>
                <a:ea typeface="Poppins ExtraBold"/>
                <a:cs typeface="Poppins ExtraBold"/>
                <a:sym typeface="Poppins ExtraBold"/>
              </a:rPr>
              <a:t>Project Workflow</a:t>
            </a:r>
            <a:endParaRPr b="0" i="0" sz="3000" u="none" cap="none" strike="noStrike">
              <a:solidFill>
                <a:srgbClr val="000000"/>
              </a:solidFill>
              <a:latin typeface="Poppins ExtraBold"/>
              <a:ea typeface="Poppins ExtraBold"/>
              <a:cs typeface="Poppins ExtraBold"/>
              <a:sym typeface="Poppins ExtraBold"/>
            </a:endParaRPr>
          </a:p>
        </p:txBody>
      </p:sp>
      <p:grpSp>
        <p:nvGrpSpPr>
          <p:cNvPr id="108" name="Google Shape;108;p26"/>
          <p:cNvGrpSpPr/>
          <p:nvPr/>
        </p:nvGrpSpPr>
        <p:grpSpPr>
          <a:xfrm>
            <a:off x="5518300" y="1182375"/>
            <a:ext cx="3302700" cy="864225"/>
            <a:chOff x="5518300" y="1182375"/>
            <a:chExt cx="3302700" cy="864225"/>
          </a:xfrm>
        </p:grpSpPr>
        <p:sp>
          <p:nvSpPr>
            <p:cNvPr id="109" name="Google Shape;109;p26"/>
            <p:cNvSpPr/>
            <p:nvPr/>
          </p:nvSpPr>
          <p:spPr>
            <a:xfrm>
              <a:off x="5570050" y="1329375"/>
              <a:ext cx="412800" cy="3894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oppins Medium"/>
                  <a:ea typeface="Poppins Medium"/>
                  <a:cs typeface="Poppins Medium"/>
                  <a:sym typeface="Poppins Medium"/>
                </a:rPr>
                <a:t>1</a:t>
              </a:r>
              <a:endParaRPr b="0" i="0" sz="1400" u="none" cap="none" strike="noStrike">
                <a:solidFill>
                  <a:srgbClr val="000000"/>
                </a:solidFill>
                <a:latin typeface="Poppins Medium"/>
                <a:ea typeface="Poppins Medium"/>
                <a:cs typeface="Poppins Medium"/>
                <a:sym typeface="Poppins Medium"/>
              </a:endParaRPr>
            </a:p>
          </p:txBody>
        </p:sp>
        <p:cxnSp>
          <p:nvCxnSpPr>
            <p:cNvPr id="110" name="Google Shape;110;p26"/>
            <p:cNvCxnSpPr/>
            <p:nvPr/>
          </p:nvCxnSpPr>
          <p:spPr>
            <a:xfrm>
              <a:off x="6098075" y="1977600"/>
              <a:ext cx="2619300" cy="0"/>
            </a:xfrm>
            <a:prstGeom prst="straightConnector1">
              <a:avLst/>
            </a:prstGeom>
            <a:noFill/>
            <a:ln cap="flat" cmpd="sng" w="9525">
              <a:solidFill>
                <a:srgbClr val="595959"/>
              </a:solidFill>
              <a:prstDash val="solid"/>
              <a:round/>
              <a:headEnd len="sm" w="sm" type="none"/>
              <a:tailEnd len="sm" w="sm" type="none"/>
            </a:ln>
          </p:spPr>
        </p:cxnSp>
        <p:sp>
          <p:nvSpPr>
            <p:cNvPr id="111" name="Google Shape;111;p26"/>
            <p:cNvSpPr txBox="1"/>
            <p:nvPr/>
          </p:nvSpPr>
          <p:spPr>
            <a:xfrm>
              <a:off x="6098075" y="1182375"/>
              <a:ext cx="2609100" cy="68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rgbClr val="0097A7"/>
                  </a:solidFill>
                  <a:latin typeface="Poppins Medium"/>
                  <a:ea typeface="Poppins Medium"/>
                  <a:cs typeface="Poppins Medium"/>
                  <a:sym typeface="Poppins Medium"/>
                  <a:hlinkClick>
                    <a:extLst>
                      <a:ext uri="{A12FA001-AC4F-418D-AE19-62706E023703}">
                        <ahyp:hlinkClr val="tx"/>
                      </a:ext>
                    </a:extLst>
                  </a:hlinkClick>
                </a:rPr>
                <a:t>Business Understanding</a:t>
              </a:r>
              <a:endParaRPr b="0" i="0" sz="1800" u="none" cap="none" strike="noStrike">
                <a:solidFill>
                  <a:srgbClr val="000000"/>
                </a:solidFill>
                <a:latin typeface="Poppins Medium"/>
                <a:ea typeface="Poppins Medium"/>
                <a:cs typeface="Poppins Medium"/>
                <a:sym typeface="Poppins Medium"/>
              </a:endParaRPr>
            </a:p>
          </p:txBody>
        </p:sp>
        <p:sp>
          <p:nvSpPr>
            <p:cNvPr id="112" name="Google Shape;112;p26"/>
            <p:cNvSpPr/>
            <p:nvPr/>
          </p:nvSpPr>
          <p:spPr>
            <a:xfrm>
              <a:off x="5518300" y="1223700"/>
              <a:ext cx="3302700" cy="822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 name="Google Shape;113;p26"/>
          <p:cNvGrpSpPr/>
          <p:nvPr/>
        </p:nvGrpSpPr>
        <p:grpSpPr>
          <a:xfrm>
            <a:off x="5518300" y="2143913"/>
            <a:ext cx="3302700" cy="612900"/>
            <a:chOff x="5518300" y="2143913"/>
            <a:chExt cx="3302700" cy="612900"/>
          </a:xfrm>
        </p:grpSpPr>
        <p:grpSp>
          <p:nvGrpSpPr>
            <p:cNvPr id="114" name="Google Shape;114;p26"/>
            <p:cNvGrpSpPr/>
            <p:nvPr/>
          </p:nvGrpSpPr>
          <p:grpSpPr>
            <a:xfrm>
              <a:off x="5570050" y="2172000"/>
              <a:ext cx="3147325" cy="501225"/>
              <a:chOff x="5570050" y="2523163"/>
              <a:chExt cx="3147325" cy="501225"/>
            </a:xfrm>
          </p:grpSpPr>
          <p:sp>
            <p:nvSpPr>
              <p:cNvPr id="115" name="Google Shape;115;p26"/>
              <p:cNvSpPr/>
              <p:nvPr/>
            </p:nvSpPr>
            <p:spPr>
              <a:xfrm>
                <a:off x="5570050" y="2579075"/>
                <a:ext cx="412800" cy="3894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oppins Medium"/>
                    <a:ea typeface="Poppins Medium"/>
                    <a:cs typeface="Poppins Medium"/>
                    <a:sym typeface="Poppins Medium"/>
                  </a:rPr>
                  <a:t>2</a:t>
                </a:r>
                <a:endParaRPr b="0" i="0" sz="1400" u="none" cap="none" strike="noStrike">
                  <a:solidFill>
                    <a:srgbClr val="000000"/>
                  </a:solidFill>
                  <a:latin typeface="Poppins Medium"/>
                  <a:ea typeface="Poppins Medium"/>
                  <a:cs typeface="Poppins Medium"/>
                  <a:sym typeface="Poppins Medium"/>
                </a:endParaRPr>
              </a:p>
            </p:txBody>
          </p:sp>
          <p:cxnSp>
            <p:nvCxnSpPr>
              <p:cNvPr id="116" name="Google Shape;116;p26"/>
              <p:cNvCxnSpPr/>
              <p:nvPr/>
            </p:nvCxnSpPr>
            <p:spPr>
              <a:xfrm>
                <a:off x="6098075" y="3024388"/>
                <a:ext cx="2619300" cy="0"/>
              </a:xfrm>
              <a:prstGeom prst="straightConnector1">
                <a:avLst/>
              </a:prstGeom>
              <a:noFill/>
              <a:ln cap="flat" cmpd="sng" w="9525">
                <a:solidFill>
                  <a:srgbClr val="595959"/>
                </a:solidFill>
                <a:prstDash val="solid"/>
                <a:round/>
                <a:headEnd len="sm" w="sm" type="none"/>
                <a:tailEnd len="sm" w="sm" type="none"/>
              </a:ln>
            </p:spPr>
          </p:cxnSp>
          <p:sp>
            <p:nvSpPr>
              <p:cNvPr id="117" name="Google Shape;117;p26"/>
              <p:cNvSpPr txBox="1"/>
              <p:nvPr/>
            </p:nvSpPr>
            <p:spPr>
              <a:xfrm>
                <a:off x="6098075" y="2523163"/>
                <a:ext cx="2609100" cy="3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rgbClr val="0097A7"/>
                    </a:solidFill>
                    <a:latin typeface="Poppins Medium"/>
                    <a:ea typeface="Poppins Medium"/>
                    <a:cs typeface="Poppins Medium"/>
                    <a:sym typeface="Poppins Medium"/>
                    <a:hlinkClick>
                      <a:extLst>
                        <a:ext uri="{A12FA001-AC4F-418D-AE19-62706E023703}">
                          <ahyp:hlinkClr val="tx"/>
                        </a:ext>
                      </a:extLst>
                    </a:hlinkClick>
                  </a:rPr>
                  <a:t>Data Understanding</a:t>
                </a:r>
                <a:endParaRPr b="0" i="0" sz="1800" u="none" cap="none" strike="noStrike">
                  <a:solidFill>
                    <a:srgbClr val="000000"/>
                  </a:solidFill>
                  <a:latin typeface="Poppins Medium"/>
                  <a:ea typeface="Poppins Medium"/>
                  <a:cs typeface="Poppins Medium"/>
                  <a:sym typeface="Poppins Medium"/>
                </a:endParaRPr>
              </a:p>
            </p:txBody>
          </p:sp>
        </p:grpSp>
        <p:sp>
          <p:nvSpPr>
            <p:cNvPr id="118" name="Google Shape;118;p26"/>
            <p:cNvSpPr/>
            <p:nvPr/>
          </p:nvSpPr>
          <p:spPr>
            <a:xfrm>
              <a:off x="5518300" y="2143913"/>
              <a:ext cx="3302700" cy="612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 name="Google Shape;119;p26"/>
          <p:cNvGrpSpPr/>
          <p:nvPr/>
        </p:nvGrpSpPr>
        <p:grpSpPr>
          <a:xfrm>
            <a:off x="5518300" y="2854138"/>
            <a:ext cx="3302700" cy="612900"/>
            <a:chOff x="5518300" y="2839800"/>
            <a:chExt cx="3302700" cy="612900"/>
          </a:xfrm>
        </p:grpSpPr>
        <p:grpSp>
          <p:nvGrpSpPr>
            <p:cNvPr id="120" name="Google Shape;120;p26"/>
            <p:cNvGrpSpPr/>
            <p:nvPr/>
          </p:nvGrpSpPr>
          <p:grpSpPr>
            <a:xfrm>
              <a:off x="5570038" y="2853838"/>
              <a:ext cx="3147325" cy="501225"/>
              <a:chOff x="5570038" y="3431338"/>
              <a:chExt cx="3147325" cy="501225"/>
            </a:xfrm>
          </p:grpSpPr>
          <p:sp>
            <p:nvSpPr>
              <p:cNvPr id="121" name="Google Shape;121;p26"/>
              <p:cNvSpPr/>
              <p:nvPr/>
            </p:nvSpPr>
            <p:spPr>
              <a:xfrm>
                <a:off x="5570038" y="3487250"/>
                <a:ext cx="412800" cy="3894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oppins Medium"/>
                    <a:ea typeface="Poppins Medium"/>
                    <a:cs typeface="Poppins Medium"/>
                    <a:sym typeface="Poppins Medium"/>
                  </a:rPr>
                  <a:t>3</a:t>
                </a:r>
                <a:endParaRPr b="0" i="0" sz="1400" u="none" cap="none" strike="noStrike">
                  <a:solidFill>
                    <a:srgbClr val="000000"/>
                  </a:solidFill>
                  <a:latin typeface="Poppins Medium"/>
                  <a:ea typeface="Poppins Medium"/>
                  <a:cs typeface="Poppins Medium"/>
                  <a:sym typeface="Poppins Medium"/>
                </a:endParaRPr>
              </a:p>
            </p:txBody>
          </p:sp>
          <p:cxnSp>
            <p:nvCxnSpPr>
              <p:cNvPr id="122" name="Google Shape;122;p26"/>
              <p:cNvCxnSpPr/>
              <p:nvPr/>
            </p:nvCxnSpPr>
            <p:spPr>
              <a:xfrm>
                <a:off x="6098063" y="3932563"/>
                <a:ext cx="2619300" cy="0"/>
              </a:xfrm>
              <a:prstGeom prst="straightConnector1">
                <a:avLst/>
              </a:prstGeom>
              <a:noFill/>
              <a:ln cap="flat" cmpd="sng" w="9525">
                <a:solidFill>
                  <a:srgbClr val="595959"/>
                </a:solidFill>
                <a:prstDash val="solid"/>
                <a:round/>
                <a:headEnd len="sm" w="sm" type="none"/>
                <a:tailEnd len="sm" w="sm" type="none"/>
              </a:ln>
            </p:spPr>
          </p:cxnSp>
          <p:sp>
            <p:nvSpPr>
              <p:cNvPr id="123" name="Google Shape;123;p26"/>
              <p:cNvSpPr txBox="1"/>
              <p:nvPr/>
            </p:nvSpPr>
            <p:spPr>
              <a:xfrm>
                <a:off x="6098075" y="3431338"/>
                <a:ext cx="2609100" cy="3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rgbClr val="0097A7"/>
                    </a:solidFill>
                    <a:latin typeface="Poppins Medium"/>
                    <a:ea typeface="Poppins Medium"/>
                    <a:cs typeface="Poppins Medium"/>
                    <a:sym typeface="Poppins Medium"/>
                    <a:hlinkClick>
                      <a:extLst>
                        <a:ext uri="{A12FA001-AC4F-418D-AE19-62706E023703}">
                          <ahyp:hlinkClr val="tx"/>
                        </a:ext>
                      </a:extLst>
                    </a:hlinkClick>
                  </a:rPr>
                  <a:t>Data Exploration</a:t>
                </a:r>
                <a:endParaRPr b="0" i="0" sz="1800" u="none" cap="none" strike="noStrike">
                  <a:solidFill>
                    <a:srgbClr val="000000"/>
                  </a:solidFill>
                  <a:latin typeface="Poppins Medium"/>
                  <a:ea typeface="Poppins Medium"/>
                  <a:cs typeface="Poppins Medium"/>
                  <a:sym typeface="Poppins Medium"/>
                </a:endParaRPr>
              </a:p>
            </p:txBody>
          </p:sp>
        </p:grpSp>
        <p:sp>
          <p:nvSpPr>
            <p:cNvPr id="124" name="Google Shape;124;p26"/>
            <p:cNvSpPr/>
            <p:nvPr/>
          </p:nvSpPr>
          <p:spPr>
            <a:xfrm>
              <a:off x="5518300" y="2839800"/>
              <a:ext cx="3302700" cy="612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 name="Google Shape;125;p26"/>
          <p:cNvGrpSpPr/>
          <p:nvPr/>
        </p:nvGrpSpPr>
        <p:grpSpPr>
          <a:xfrm>
            <a:off x="5518300" y="3564363"/>
            <a:ext cx="3302700" cy="683400"/>
            <a:chOff x="5518300" y="3720525"/>
            <a:chExt cx="3302700" cy="683400"/>
          </a:xfrm>
        </p:grpSpPr>
        <p:grpSp>
          <p:nvGrpSpPr>
            <p:cNvPr id="126" name="Google Shape;126;p26"/>
            <p:cNvGrpSpPr/>
            <p:nvPr/>
          </p:nvGrpSpPr>
          <p:grpSpPr>
            <a:xfrm>
              <a:off x="5570038" y="3783688"/>
              <a:ext cx="3147325" cy="501225"/>
              <a:chOff x="5570038" y="3431338"/>
              <a:chExt cx="3147325" cy="501225"/>
            </a:xfrm>
          </p:grpSpPr>
          <p:sp>
            <p:nvSpPr>
              <p:cNvPr id="127" name="Google Shape;127;p26"/>
              <p:cNvSpPr/>
              <p:nvPr/>
            </p:nvSpPr>
            <p:spPr>
              <a:xfrm>
                <a:off x="5570038" y="3487250"/>
                <a:ext cx="412800" cy="3894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oppins Medium"/>
                    <a:ea typeface="Poppins Medium"/>
                    <a:cs typeface="Poppins Medium"/>
                    <a:sym typeface="Poppins Medium"/>
                  </a:rPr>
                  <a:t>4</a:t>
                </a:r>
                <a:endParaRPr b="0" i="0" sz="1400" u="none" cap="none" strike="noStrike">
                  <a:solidFill>
                    <a:srgbClr val="000000"/>
                  </a:solidFill>
                  <a:latin typeface="Poppins Medium"/>
                  <a:ea typeface="Poppins Medium"/>
                  <a:cs typeface="Poppins Medium"/>
                  <a:sym typeface="Poppins Medium"/>
                </a:endParaRPr>
              </a:p>
            </p:txBody>
          </p:sp>
          <p:cxnSp>
            <p:nvCxnSpPr>
              <p:cNvPr id="128" name="Google Shape;128;p26"/>
              <p:cNvCxnSpPr/>
              <p:nvPr/>
            </p:nvCxnSpPr>
            <p:spPr>
              <a:xfrm>
                <a:off x="6098063" y="3932563"/>
                <a:ext cx="2619300" cy="0"/>
              </a:xfrm>
              <a:prstGeom prst="straightConnector1">
                <a:avLst/>
              </a:prstGeom>
              <a:noFill/>
              <a:ln cap="flat" cmpd="sng" w="9525">
                <a:solidFill>
                  <a:srgbClr val="595959"/>
                </a:solidFill>
                <a:prstDash val="solid"/>
                <a:round/>
                <a:headEnd len="sm" w="sm" type="none"/>
                <a:tailEnd len="sm" w="sm" type="none"/>
              </a:ln>
            </p:spPr>
          </p:cxnSp>
          <p:sp>
            <p:nvSpPr>
              <p:cNvPr id="129" name="Google Shape;129;p26"/>
              <p:cNvSpPr txBox="1"/>
              <p:nvPr/>
            </p:nvSpPr>
            <p:spPr>
              <a:xfrm>
                <a:off x="6098075" y="3431338"/>
                <a:ext cx="2609100" cy="3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rgbClr val="0097A7"/>
                    </a:solidFill>
                    <a:latin typeface="Poppins Medium"/>
                    <a:ea typeface="Poppins Medium"/>
                    <a:cs typeface="Poppins Medium"/>
                    <a:sym typeface="Poppins Medium"/>
                    <a:hlinkClick>
                      <a:extLst>
                        <a:ext uri="{A12FA001-AC4F-418D-AE19-62706E023703}">
                          <ahyp:hlinkClr val="tx"/>
                        </a:ext>
                      </a:extLst>
                    </a:hlinkClick>
                  </a:rPr>
                  <a:t>Data Visualization</a:t>
                </a:r>
                <a:endParaRPr b="0" i="0" sz="1800" u="none" cap="none" strike="noStrike">
                  <a:solidFill>
                    <a:srgbClr val="000000"/>
                  </a:solidFill>
                  <a:latin typeface="Poppins Medium"/>
                  <a:ea typeface="Poppins Medium"/>
                  <a:cs typeface="Poppins Medium"/>
                  <a:sym typeface="Poppins Medium"/>
                </a:endParaRPr>
              </a:p>
            </p:txBody>
          </p:sp>
        </p:grpSp>
        <p:sp>
          <p:nvSpPr>
            <p:cNvPr id="130" name="Google Shape;130;p26"/>
            <p:cNvSpPr/>
            <p:nvPr/>
          </p:nvSpPr>
          <p:spPr>
            <a:xfrm>
              <a:off x="5518300" y="3720525"/>
              <a:ext cx="3302700" cy="6834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p26"/>
          <p:cNvGrpSpPr/>
          <p:nvPr/>
        </p:nvGrpSpPr>
        <p:grpSpPr>
          <a:xfrm>
            <a:off x="5518300" y="4345099"/>
            <a:ext cx="3302700" cy="612900"/>
            <a:chOff x="5518300" y="4460099"/>
            <a:chExt cx="3302700" cy="612900"/>
          </a:xfrm>
        </p:grpSpPr>
        <p:grpSp>
          <p:nvGrpSpPr>
            <p:cNvPr id="132" name="Google Shape;132;p26"/>
            <p:cNvGrpSpPr/>
            <p:nvPr/>
          </p:nvGrpSpPr>
          <p:grpSpPr>
            <a:xfrm>
              <a:off x="5570038" y="4488963"/>
              <a:ext cx="3147325" cy="501225"/>
              <a:chOff x="5570038" y="3431338"/>
              <a:chExt cx="3147325" cy="501225"/>
            </a:xfrm>
          </p:grpSpPr>
          <p:sp>
            <p:nvSpPr>
              <p:cNvPr id="133" name="Google Shape;133;p26"/>
              <p:cNvSpPr/>
              <p:nvPr/>
            </p:nvSpPr>
            <p:spPr>
              <a:xfrm>
                <a:off x="5570038" y="3487250"/>
                <a:ext cx="412800" cy="3894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oppins Medium"/>
                    <a:ea typeface="Poppins Medium"/>
                    <a:cs typeface="Poppins Medium"/>
                    <a:sym typeface="Poppins Medium"/>
                  </a:rPr>
                  <a:t>5</a:t>
                </a:r>
                <a:endParaRPr b="0" i="0" sz="1400" u="none" cap="none" strike="noStrike">
                  <a:solidFill>
                    <a:srgbClr val="000000"/>
                  </a:solidFill>
                  <a:latin typeface="Poppins Medium"/>
                  <a:ea typeface="Poppins Medium"/>
                  <a:cs typeface="Poppins Medium"/>
                  <a:sym typeface="Poppins Medium"/>
                </a:endParaRPr>
              </a:p>
            </p:txBody>
          </p:sp>
          <p:cxnSp>
            <p:nvCxnSpPr>
              <p:cNvPr id="134" name="Google Shape;134;p26"/>
              <p:cNvCxnSpPr/>
              <p:nvPr/>
            </p:nvCxnSpPr>
            <p:spPr>
              <a:xfrm>
                <a:off x="6098063" y="3932563"/>
                <a:ext cx="2619300" cy="0"/>
              </a:xfrm>
              <a:prstGeom prst="straightConnector1">
                <a:avLst/>
              </a:prstGeom>
              <a:noFill/>
              <a:ln cap="flat" cmpd="sng" w="9525">
                <a:solidFill>
                  <a:srgbClr val="595959"/>
                </a:solidFill>
                <a:prstDash val="solid"/>
                <a:round/>
                <a:headEnd len="sm" w="sm" type="none"/>
                <a:tailEnd len="sm" w="sm" type="none"/>
              </a:ln>
            </p:spPr>
          </p:cxnSp>
          <p:sp>
            <p:nvSpPr>
              <p:cNvPr id="135" name="Google Shape;135;p26"/>
              <p:cNvSpPr txBox="1"/>
              <p:nvPr/>
            </p:nvSpPr>
            <p:spPr>
              <a:xfrm>
                <a:off x="6098075" y="3431338"/>
                <a:ext cx="2609100" cy="38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rgbClr val="0097A7"/>
                    </a:solidFill>
                    <a:latin typeface="Poppins Medium"/>
                    <a:ea typeface="Poppins Medium"/>
                    <a:cs typeface="Poppins Medium"/>
                    <a:sym typeface="Poppins Medium"/>
                    <a:hlinkClick>
                      <a:extLst>
                        <a:ext uri="{A12FA001-AC4F-418D-AE19-62706E023703}">
                          <ahyp:hlinkClr val="tx"/>
                        </a:ext>
                      </a:extLst>
                    </a:hlinkClick>
                  </a:rPr>
                  <a:t>Data Insight</a:t>
                </a:r>
                <a:endParaRPr b="0" i="0" sz="1800" u="none" cap="none" strike="noStrike">
                  <a:solidFill>
                    <a:srgbClr val="000000"/>
                  </a:solidFill>
                  <a:latin typeface="Poppins Medium"/>
                  <a:ea typeface="Poppins Medium"/>
                  <a:cs typeface="Poppins Medium"/>
                  <a:sym typeface="Poppins Medium"/>
                </a:endParaRPr>
              </a:p>
            </p:txBody>
          </p:sp>
        </p:grpSp>
        <p:sp>
          <p:nvSpPr>
            <p:cNvPr id="136" name="Google Shape;136;p26"/>
            <p:cNvSpPr/>
            <p:nvPr/>
          </p:nvSpPr>
          <p:spPr>
            <a:xfrm>
              <a:off x="5518300" y="4460099"/>
              <a:ext cx="3302700" cy="612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4"/>
          <p:cNvSpPr txBox="1"/>
          <p:nvPr>
            <p:ph idx="4294967295" type="title"/>
          </p:nvPr>
        </p:nvSpPr>
        <p:spPr>
          <a:xfrm>
            <a:off x="311700" y="445025"/>
            <a:ext cx="27639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400">
                <a:latin typeface="Poppins"/>
                <a:ea typeface="Poppins"/>
                <a:cs typeface="Poppins"/>
                <a:sym typeface="Poppins"/>
              </a:rPr>
              <a:t>Data Modeling</a:t>
            </a:r>
            <a:endParaRPr b="1" sz="2400">
              <a:latin typeface="Poppins"/>
              <a:ea typeface="Poppins"/>
              <a:cs typeface="Poppins"/>
              <a:sym typeface="Poppins"/>
            </a:endParaRPr>
          </a:p>
        </p:txBody>
      </p:sp>
      <p:grpSp>
        <p:nvGrpSpPr>
          <p:cNvPr id="310" name="Google Shape;310;p44"/>
          <p:cNvGrpSpPr/>
          <p:nvPr/>
        </p:nvGrpSpPr>
        <p:grpSpPr>
          <a:xfrm>
            <a:off x="5047500" y="2876475"/>
            <a:ext cx="2545200" cy="1999200"/>
            <a:chOff x="5060075" y="2701450"/>
            <a:chExt cx="2545200" cy="1999200"/>
          </a:xfrm>
        </p:grpSpPr>
        <p:sp>
          <p:nvSpPr>
            <p:cNvPr id="311" name="Google Shape;311;p44"/>
            <p:cNvSpPr/>
            <p:nvPr/>
          </p:nvSpPr>
          <p:spPr>
            <a:xfrm>
              <a:off x="5060075" y="2701450"/>
              <a:ext cx="25452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4"/>
            <p:cNvSpPr/>
            <p:nvPr/>
          </p:nvSpPr>
          <p:spPr>
            <a:xfrm>
              <a:off x="5553951" y="2824575"/>
              <a:ext cx="1954200" cy="36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t>Check Data Leak</a:t>
              </a:r>
              <a:endParaRPr b="1" i="0" sz="1400" u="none" cap="none" strike="noStrike">
                <a:solidFill>
                  <a:srgbClr val="000000"/>
                </a:solidFill>
                <a:latin typeface="Arial"/>
                <a:ea typeface="Arial"/>
                <a:cs typeface="Arial"/>
                <a:sym typeface="Arial"/>
              </a:endParaRPr>
            </a:p>
          </p:txBody>
        </p:sp>
        <p:sp>
          <p:nvSpPr>
            <p:cNvPr id="313" name="Google Shape;313;p44"/>
            <p:cNvSpPr/>
            <p:nvPr/>
          </p:nvSpPr>
          <p:spPr>
            <a:xfrm>
              <a:off x="5553950" y="3281350"/>
              <a:ext cx="1954200" cy="36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t>Pipeline</a:t>
              </a:r>
              <a:r>
                <a:rPr b="1" lang="en"/>
                <a:t> Blueprint</a:t>
              </a:r>
              <a:endParaRPr b="1" i="0" sz="1400" u="none" cap="none" strike="noStrike">
                <a:solidFill>
                  <a:srgbClr val="000000"/>
                </a:solidFill>
                <a:latin typeface="Arial"/>
                <a:ea typeface="Arial"/>
                <a:cs typeface="Arial"/>
                <a:sym typeface="Arial"/>
              </a:endParaRPr>
            </a:p>
          </p:txBody>
        </p:sp>
        <p:sp>
          <p:nvSpPr>
            <p:cNvPr id="314" name="Google Shape;314;p44"/>
            <p:cNvSpPr/>
            <p:nvPr/>
          </p:nvSpPr>
          <p:spPr>
            <a:xfrm>
              <a:off x="5553951" y="3738125"/>
              <a:ext cx="1954200" cy="36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t>Model Tuning</a:t>
              </a:r>
              <a:endParaRPr b="1" i="0" sz="1400" u="none" cap="none" strike="noStrike">
                <a:solidFill>
                  <a:srgbClr val="000000"/>
                </a:solidFill>
                <a:latin typeface="Arial"/>
                <a:ea typeface="Arial"/>
                <a:cs typeface="Arial"/>
                <a:sym typeface="Arial"/>
              </a:endParaRPr>
            </a:p>
          </p:txBody>
        </p:sp>
        <p:sp>
          <p:nvSpPr>
            <p:cNvPr id="315" name="Google Shape;315;p44"/>
            <p:cNvSpPr/>
            <p:nvPr/>
          </p:nvSpPr>
          <p:spPr>
            <a:xfrm>
              <a:off x="5553925" y="4194925"/>
              <a:ext cx="1954200" cy="36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t>Model Visualization</a:t>
              </a:r>
              <a:endParaRPr b="1" i="0" sz="1400" u="none" cap="none" strike="noStrike">
                <a:solidFill>
                  <a:srgbClr val="000000"/>
                </a:solidFill>
                <a:latin typeface="Arial"/>
                <a:ea typeface="Arial"/>
                <a:cs typeface="Arial"/>
                <a:sym typeface="Arial"/>
              </a:endParaRPr>
            </a:p>
          </p:txBody>
        </p:sp>
        <p:sp>
          <p:nvSpPr>
            <p:cNvPr id="316" name="Google Shape;316;p44"/>
            <p:cNvSpPr/>
            <p:nvPr/>
          </p:nvSpPr>
          <p:spPr>
            <a:xfrm>
              <a:off x="5139701" y="2846033"/>
              <a:ext cx="319800" cy="319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317" name="Google Shape;317;p44"/>
            <p:cNvSpPr/>
            <p:nvPr/>
          </p:nvSpPr>
          <p:spPr>
            <a:xfrm>
              <a:off x="5139701" y="3302817"/>
              <a:ext cx="319800" cy="319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318" name="Google Shape;318;p44"/>
            <p:cNvSpPr/>
            <p:nvPr/>
          </p:nvSpPr>
          <p:spPr>
            <a:xfrm>
              <a:off x="5139701" y="3759602"/>
              <a:ext cx="319800" cy="319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319" name="Google Shape;319;p44"/>
            <p:cNvSpPr/>
            <p:nvPr/>
          </p:nvSpPr>
          <p:spPr>
            <a:xfrm>
              <a:off x="5139701" y="4216386"/>
              <a:ext cx="319800" cy="319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grpSp>
      <p:grpSp>
        <p:nvGrpSpPr>
          <p:cNvPr id="320" name="Google Shape;320;p44"/>
          <p:cNvGrpSpPr/>
          <p:nvPr/>
        </p:nvGrpSpPr>
        <p:grpSpPr>
          <a:xfrm>
            <a:off x="1863775" y="1137063"/>
            <a:ext cx="2922000" cy="1874400"/>
            <a:chOff x="2213800" y="1256400"/>
            <a:chExt cx="2922000" cy="1874400"/>
          </a:xfrm>
        </p:grpSpPr>
        <p:grpSp>
          <p:nvGrpSpPr>
            <p:cNvPr id="321" name="Google Shape;321;p44"/>
            <p:cNvGrpSpPr/>
            <p:nvPr/>
          </p:nvGrpSpPr>
          <p:grpSpPr>
            <a:xfrm>
              <a:off x="2319016" y="1374550"/>
              <a:ext cx="2733090" cy="1663385"/>
              <a:chOff x="2842400" y="1167625"/>
              <a:chExt cx="3760443" cy="2288642"/>
            </a:xfrm>
          </p:grpSpPr>
          <p:sp>
            <p:nvSpPr>
              <p:cNvPr id="322" name="Google Shape;322;p44"/>
              <p:cNvSpPr/>
              <p:nvPr/>
            </p:nvSpPr>
            <p:spPr>
              <a:xfrm>
                <a:off x="3399443" y="1167625"/>
                <a:ext cx="3203400" cy="47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t>Check Imbalanced Data</a:t>
                </a:r>
                <a:endParaRPr b="1" i="0" sz="1400" u="none" cap="none" strike="noStrike">
                  <a:solidFill>
                    <a:srgbClr val="000000"/>
                  </a:solidFill>
                  <a:latin typeface="Arial"/>
                  <a:ea typeface="Arial"/>
                  <a:cs typeface="Arial"/>
                  <a:sym typeface="Arial"/>
                </a:endParaRPr>
              </a:p>
            </p:txBody>
          </p:sp>
          <p:sp>
            <p:nvSpPr>
              <p:cNvPr id="323" name="Google Shape;323;p44"/>
              <p:cNvSpPr/>
              <p:nvPr/>
            </p:nvSpPr>
            <p:spPr>
              <a:xfrm>
                <a:off x="3399443" y="1770783"/>
                <a:ext cx="3203400" cy="47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t>Check Noise Data</a:t>
                </a:r>
                <a:endParaRPr b="1" i="0" sz="1400" u="none" cap="none" strike="noStrike">
                  <a:solidFill>
                    <a:srgbClr val="000000"/>
                  </a:solidFill>
                  <a:latin typeface="Arial"/>
                  <a:ea typeface="Arial"/>
                  <a:cs typeface="Arial"/>
                  <a:sym typeface="Arial"/>
                </a:endParaRPr>
              </a:p>
            </p:txBody>
          </p:sp>
          <p:sp>
            <p:nvSpPr>
              <p:cNvPr id="324" name="Google Shape;324;p44"/>
              <p:cNvSpPr/>
              <p:nvPr/>
            </p:nvSpPr>
            <p:spPr>
              <a:xfrm>
                <a:off x="3399443" y="2373975"/>
                <a:ext cx="3203400" cy="47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t>Split Data</a:t>
                </a:r>
                <a:endParaRPr b="1" i="0" sz="1400" u="none" cap="none" strike="noStrike">
                  <a:solidFill>
                    <a:srgbClr val="000000"/>
                  </a:solidFill>
                  <a:latin typeface="Arial"/>
                  <a:ea typeface="Arial"/>
                  <a:cs typeface="Arial"/>
                  <a:sym typeface="Arial"/>
                </a:endParaRPr>
              </a:p>
            </p:txBody>
          </p:sp>
          <p:sp>
            <p:nvSpPr>
              <p:cNvPr id="325" name="Google Shape;325;p44"/>
              <p:cNvSpPr/>
              <p:nvPr/>
            </p:nvSpPr>
            <p:spPr>
              <a:xfrm>
                <a:off x="3399443" y="2977167"/>
                <a:ext cx="3203400" cy="47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t>Data Resampling</a:t>
                </a:r>
                <a:endParaRPr b="1" i="0" sz="1400" u="none" cap="none" strike="noStrike">
                  <a:solidFill>
                    <a:srgbClr val="000000"/>
                  </a:solidFill>
                  <a:latin typeface="Arial"/>
                  <a:ea typeface="Arial"/>
                  <a:cs typeface="Arial"/>
                  <a:sym typeface="Arial"/>
                </a:endParaRPr>
              </a:p>
            </p:txBody>
          </p:sp>
          <p:sp>
            <p:nvSpPr>
              <p:cNvPr id="326" name="Google Shape;326;p44"/>
              <p:cNvSpPr/>
              <p:nvPr/>
            </p:nvSpPr>
            <p:spPr>
              <a:xfrm>
                <a:off x="2842400" y="1195975"/>
                <a:ext cx="422400" cy="42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27" name="Google Shape;327;p44"/>
              <p:cNvSpPr/>
              <p:nvPr/>
            </p:nvSpPr>
            <p:spPr>
              <a:xfrm>
                <a:off x="2842400" y="1799150"/>
                <a:ext cx="422400" cy="42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28" name="Google Shape;328;p44"/>
              <p:cNvSpPr/>
              <p:nvPr/>
            </p:nvSpPr>
            <p:spPr>
              <a:xfrm>
                <a:off x="2842400" y="2402325"/>
                <a:ext cx="422400" cy="42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29" name="Google Shape;329;p44"/>
              <p:cNvSpPr/>
              <p:nvPr/>
            </p:nvSpPr>
            <p:spPr>
              <a:xfrm>
                <a:off x="2842400" y="3005500"/>
                <a:ext cx="422400" cy="42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sp>
          <p:nvSpPr>
            <p:cNvPr id="330" name="Google Shape;330;p44"/>
            <p:cNvSpPr/>
            <p:nvPr/>
          </p:nvSpPr>
          <p:spPr>
            <a:xfrm>
              <a:off x="2213800" y="1256400"/>
              <a:ext cx="2922000" cy="187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 name="Google Shape;331;p44"/>
          <p:cNvSpPr/>
          <p:nvPr/>
        </p:nvSpPr>
        <p:spPr>
          <a:xfrm flipH="1" rot="5400000">
            <a:off x="2450850" y="3294325"/>
            <a:ext cx="1059300" cy="732300"/>
          </a:xfrm>
          <a:prstGeom prst="bentArrow">
            <a:avLst>
              <a:gd fmla="val 25000" name="adj1"/>
              <a:gd fmla="val 25000" name="adj2"/>
              <a:gd fmla="val 25000" name="adj3"/>
              <a:gd fmla="val 43750" name="adj4"/>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4"/>
          <p:cNvSpPr/>
          <p:nvPr/>
        </p:nvSpPr>
        <p:spPr>
          <a:xfrm rot="5400000">
            <a:off x="4957350" y="1799450"/>
            <a:ext cx="997500" cy="817200"/>
          </a:xfrm>
          <a:prstGeom prst="bentArrow">
            <a:avLst>
              <a:gd fmla="val 25000" name="adj1"/>
              <a:gd fmla="val 24912" name="adj2"/>
              <a:gd fmla="val 25000" name="adj3"/>
              <a:gd fmla="val 43750" name="adj4"/>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3" name="Google Shape;333;p44"/>
          <p:cNvPicPr preferRelativeResize="0"/>
          <p:nvPr/>
        </p:nvPicPr>
        <p:blipFill>
          <a:blip r:embed="rId3">
            <a:alphaModFix/>
          </a:blip>
          <a:stretch>
            <a:fillRect/>
          </a:stretch>
        </p:blipFill>
        <p:spPr>
          <a:xfrm>
            <a:off x="311700" y="3130825"/>
            <a:ext cx="1999350" cy="199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nvSpPr>
        <p:spPr>
          <a:xfrm>
            <a:off x="258775" y="984525"/>
            <a:ext cx="3222300" cy="399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Poppins"/>
                <a:ea typeface="Poppins"/>
                <a:cs typeface="Poppins"/>
                <a:sym typeface="Poppins"/>
              </a:rPr>
              <a:t>The correlation analysis reveals a strong negative relationship between </a:t>
            </a:r>
            <a:r>
              <a:rPr lang="en">
                <a:solidFill>
                  <a:srgbClr val="188038"/>
                </a:solidFill>
                <a:latin typeface="Poppins"/>
                <a:ea typeface="Poppins"/>
                <a:cs typeface="Poppins"/>
                <a:sym typeface="Poppins"/>
              </a:rPr>
              <a:t>time_diff_hour</a:t>
            </a:r>
            <a:r>
              <a:rPr lang="en">
                <a:solidFill>
                  <a:schemeClr val="dk1"/>
                </a:solidFill>
                <a:latin typeface="Poppins"/>
                <a:ea typeface="Poppins"/>
                <a:cs typeface="Poppins"/>
                <a:sym typeface="Poppins"/>
              </a:rPr>
              <a:t> and </a:t>
            </a:r>
            <a:r>
              <a:rPr lang="en">
                <a:solidFill>
                  <a:srgbClr val="188038"/>
                </a:solidFill>
                <a:latin typeface="Poppins"/>
                <a:ea typeface="Poppins"/>
                <a:cs typeface="Poppins"/>
                <a:sym typeface="Poppins"/>
              </a:rPr>
              <a:t>speed_km/h</a:t>
            </a:r>
            <a:r>
              <a:rPr lang="en">
                <a:solidFill>
                  <a:schemeClr val="dk1"/>
                </a:solidFill>
                <a:latin typeface="Poppins"/>
                <a:ea typeface="Poppins"/>
                <a:cs typeface="Poppins"/>
                <a:sym typeface="Poppins"/>
              </a:rPr>
              <a:t> tends to decrease. This could indicate that longer transaction gaps are associated with slower movements, possibly due to waiting times or extended idle periods. </a:t>
            </a:r>
            <a:endParaRPr>
              <a:solidFill>
                <a:schemeClr val="dk1"/>
              </a:solidFill>
              <a:latin typeface="Poppins"/>
              <a:ea typeface="Poppins"/>
              <a:cs typeface="Poppins"/>
              <a:sym typeface="Poppins"/>
            </a:endParaRPr>
          </a:p>
          <a:p>
            <a:pPr indent="0" lvl="0" marL="0" rtl="0" algn="just">
              <a:spcBef>
                <a:spcPts val="1000"/>
              </a:spcBef>
              <a:spcAft>
                <a:spcPts val="1000"/>
              </a:spcAft>
              <a:buNone/>
            </a:pPr>
            <a:r>
              <a:rPr lang="en">
                <a:solidFill>
                  <a:schemeClr val="dk1"/>
                </a:solidFill>
                <a:latin typeface="Poppins"/>
                <a:ea typeface="Poppins"/>
                <a:cs typeface="Poppins"/>
                <a:sym typeface="Poppins"/>
              </a:rPr>
              <a:t>There is a moderate positive correlation between </a:t>
            </a:r>
            <a:r>
              <a:rPr lang="en">
                <a:solidFill>
                  <a:srgbClr val="188038"/>
                </a:solidFill>
                <a:latin typeface="Poppins"/>
                <a:ea typeface="Poppins"/>
                <a:cs typeface="Poppins"/>
                <a:sym typeface="Poppins"/>
              </a:rPr>
              <a:t>distance_km</a:t>
            </a:r>
            <a:r>
              <a:rPr lang="en">
                <a:solidFill>
                  <a:schemeClr val="dk1"/>
                </a:solidFill>
                <a:latin typeface="Poppins"/>
                <a:ea typeface="Poppins"/>
                <a:cs typeface="Poppins"/>
                <a:sym typeface="Poppins"/>
              </a:rPr>
              <a:t> and </a:t>
            </a:r>
            <a:r>
              <a:rPr lang="en">
                <a:solidFill>
                  <a:srgbClr val="188038"/>
                </a:solidFill>
                <a:latin typeface="Poppins"/>
                <a:ea typeface="Poppins"/>
                <a:cs typeface="Poppins"/>
                <a:sym typeface="Poppins"/>
              </a:rPr>
              <a:t>speed_km/h</a:t>
            </a:r>
            <a:r>
              <a:rPr lang="en">
                <a:solidFill>
                  <a:schemeClr val="dk1"/>
                </a:solidFill>
                <a:latin typeface="Poppins"/>
                <a:ea typeface="Poppins"/>
                <a:cs typeface="Poppins"/>
                <a:sym typeface="Poppins"/>
              </a:rPr>
              <a:t>, meaning that longer travel distances are generally associated with higher average speeds, which could reflect more direct or faster routes for longer journeys. </a:t>
            </a:r>
            <a:endParaRPr>
              <a:solidFill>
                <a:schemeClr val="dk2"/>
              </a:solidFill>
              <a:latin typeface="Poppins"/>
              <a:ea typeface="Poppins"/>
              <a:cs typeface="Poppins"/>
              <a:sym typeface="Poppins"/>
            </a:endParaRPr>
          </a:p>
        </p:txBody>
      </p:sp>
      <p:sp>
        <p:nvSpPr>
          <p:cNvPr id="339" name="Google Shape;339;p45"/>
          <p:cNvSpPr txBox="1"/>
          <p:nvPr/>
        </p:nvSpPr>
        <p:spPr>
          <a:xfrm>
            <a:off x="311700" y="445025"/>
            <a:ext cx="31692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Data Overview</a:t>
            </a:r>
            <a:endParaRPr b="1" sz="2400">
              <a:solidFill>
                <a:srgbClr val="000000"/>
              </a:solidFill>
              <a:latin typeface="Poppins"/>
              <a:ea typeface="Poppins"/>
              <a:cs typeface="Poppins"/>
              <a:sym typeface="Poppins"/>
            </a:endParaRPr>
          </a:p>
        </p:txBody>
      </p:sp>
      <p:pic>
        <p:nvPicPr>
          <p:cNvPr id="340" name="Google Shape;340;p45"/>
          <p:cNvPicPr preferRelativeResize="0"/>
          <p:nvPr/>
        </p:nvPicPr>
        <p:blipFill>
          <a:blip r:embed="rId3">
            <a:alphaModFix/>
          </a:blip>
          <a:stretch>
            <a:fillRect/>
          </a:stretch>
        </p:blipFill>
        <p:spPr>
          <a:xfrm>
            <a:off x="3599575" y="1170125"/>
            <a:ext cx="5468226" cy="3183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6"/>
          <p:cNvPicPr preferRelativeResize="0"/>
          <p:nvPr/>
        </p:nvPicPr>
        <p:blipFill rotWithShape="1">
          <a:blip r:embed="rId3">
            <a:alphaModFix/>
          </a:blip>
          <a:srcRect b="0" l="10687" r="11978" t="0"/>
          <a:stretch/>
        </p:blipFill>
        <p:spPr>
          <a:xfrm>
            <a:off x="4572000" y="0"/>
            <a:ext cx="4571999" cy="5143499"/>
          </a:xfrm>
          <a:prstGeom prst="rect">
            <a:avLst/>
          </a:prstGeom>
          <a:noFill/>
          <a:ln>
            <a:noFill/>
          </a:ln>
        </p:spPr>
      </p:pic>
      <p:sp>
        <p:nvSpPr>
          <p:cNvPr id="346" name="Google Shape;346;p46"/>
          <p:cNvSpPr txBox="1"/>
          <p:nvPr/>
        </p:nvSpPr>
        <p:spPr>
          <a:xfrm>
            <a:off x="561300" y="2150850"/>
            <a:ext cx="3608700" cy="8418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Data </a:t>
            </a:r>
            <a:endParaRPr sz="3600">
              <a:solidFill>
                <a:srgbClr val="000000"/>
              </a:solidFill>
              <a:latin typeface="Poppins ExtraBold"/>
              <a:ea typeface="Poppins ExtraBold"/>
              <a:cs typeface="Poppins ExtraBold"/>
              <a:sym typeface="Poppins ExtraBold"/>
            </a:endParaRPr>
          </a:p>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Visualization</a:t>
            </a:r>
            <a:endParaRPr sz="3600">
              <a:solidFill>
                <a:srgbClr val="000000"/>
              </a:solidFill>
              <a:latin typeface="Poppins ExtraBold"/>
              <a:ea typeface="Poppins ExtraBold"/>
              <a:cs typeface="Poppins ExtraBold"/>
              <a:sym typeface="Poppins ExtraBold"/>
            </a:endParaRPr>
          </a:p>
        </p:txBody>
      </p:sp>
      <p:sp>
        <p:nvSpPr>
          <p:cNvPr id="347" name="Google Shape;347;p46"/>
          <p:cNvSpPr/>
          <p:nvPr/>
        </p:nvSpPr>
        <p:spPr>
          <a:xfrm>
            <a:off x="561300" y="3137050"/>
            <a:ext cx="3633900" cy="124200"/>
          </a:xfrm>
          <a:prstGeom prst="rect">
            <a:avLst/>
          </a:prstGeom>
          <a:solidFill>
            <a:srgbClr val="000000"/>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561300" y="2150850"/>
            <a:ext cx="36087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latin typeface="Poppins"/>
                <a:ea typeface="Poppins"/>
                <a:cs typeface="Poppins"/>
                <a:sym typeface="Poppins"/>
              </a:rPr>
              <a:t>Fraud Key Indicators</a:t>
            </a:r>
            <a:endParaRPr>
              <a:latin typeface="Poppins ExtraBold"/>
              <a:ea typeface="Poppins ExtraBold"/>
              <a:cs typeface="Poppins ExtraBold"/>
              <a:sym typeface="Poppins ExtraBold"/>
            </a:endParaRPr>
          </a:p>
        </p:txBody>
      </p:sp>
      <p:sp>
        <p:nvSpPr>
          <p:cNvPr id="353" name="Google Shape;353;p47"/>
          <p:cNvSpPr/>
          <p:nvPr/>
        </p:nvSpPr>
        <p:spPr>
          <a:xfrm>
            <a:off x="561300" y="3137050"/>
            <a:ext cx="3633900" cy="124200"/>
          </a:xfrm>
          <a:prstGeom prst="rect">
            <a:avLst/>
          </a:prstGeom>
          <a:solidFill>
            <a:schemeClr val="dk1"/>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nvSpPr>
        <p:spPr>
          <a:xfrm>
            <a:off x="311700" y="445025"/>
            <a:ext cx="7137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Fraud Key Indicators</a:t>
            </a:r>
            <a:r>
              <a:rPr b="1" lang="en" sz="2400">
                <a:solidFill>
                  <a:srgbClr val="000000"/>
                </a:solidFill>
                <a:latin typeface="Poppins"/>
                <a:ea typeface="Poppins"/>
                <a:cs typeface="Poppins"/>
                <a:sym typeface="Poppins"/>
              </a:rPr>
              <a:t> </a:t>
            </a:r>
            <a:endParaRPr b="1" sz="2400">
              <a:solidFill>
                <a:srgbClr val="000000"/>
              </a:solidFill>
              <a:latin typeface="Poppins"/>
              <a:ea typeface="Poppins"/>
              <a:cs typeface="Poppins"/>
              <a:sym typeface="Poppins"/>
            </a:endParaRPr>
          </a:p>
        </p:txBody>
      </p:sp>
      <p:sp>
        <p:nvSpPr>
          <p:cNvPr id="359" name="Google Shape;359;p48"/>
          <p:cNvSpPr txBox="1"/>
          <p:nvPr/>
        </p:nvSpPr>
        <p:spPr>
          <a:xfrm>
            <a:off x="170625" y="1170125"/>
            <a:ext cx="4167300" cy="382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A transaction is considered suspicious if its </a:t>
            </a:r>
            <a:r>
              <a:rPr b="1" lang="en">
                <a:solidFill>
                  <a:schemeClr val="dk1"/>
                </a:solidFill>
                <a:latin typeface="Poppins"/>
                <a:ea typeface="Poppins"/>
                <a:cs typeface="Poppins"/>
                <a:sym typeface="Poppins"/>
              </a:rPr>
              <a:t>value exceeds 80%</a:t>
            </a:r>
            <a:r>
              <a:rPr lang="en">
                <a:solidFill>
                  <a:schemeClr val="dk1"/>
                </a:solidFill>
                <a:latin typeface="Poppins"/>
                <a:ea typeface="Poppins"/>
                <a:cs typeface="Poppins"/>
                <a:sym typeface="Poppins"/>
              </a:rPr>
              <a:t> of the credit card limit, or </a:t>
            </a:r>
            <a:r>
              <a:rPr b="1" lang="en">
                <a:solidFill>
                  <a:schemeClr val="dk1"/>
                </a:solidFill>
                <a:latin typeface="Poppins"/>
                <a:ea typeface="Poppins"/>
                <a:cs typeface="Poppins"/>
                <a:sym typeface="Poppins"/>
              </a:rPr>
              <a:t>5 times greater than the average</a:t>
            </a:r>
            <a:r>
              <a:rPr lang="en">
                <a:solidFill>
                  <a:schemeClr val="dk1"/>
                </a:solidFill>
                <a:latin typeface="Poppins"/>
                <a:ea typeface="Poppins"/>
                <a:cs typeface="Poppins"/>
                <a:sym typeface="Poppins"/>
              </a:rPr>
              <a:t> user transaction. In addition, the </a:t>
            </a:r>
            <a:r>
              <a:rPr b="1" lang="en">
                <a:solidFill>
                  <a:schemeClr val="dk1"/>
                </a:solidFill>
                <a:latin typeface="Poppins"/>
                <a:ea typeface="Poppins"/>
                <a:cs typeface="Poppins"/>
                <a:sym typeface="Poppins"/>
              </a:rPr>
              <a:t>location</a:t>
            </a:r>
            <a:r>
              <a:rPr lang="en">
                <a:solidFill>
                  <a:schemeClr val="dk1"/>
                </a:solidFill>
                <a:latin typeface="Poppins"/>
                <a:ea typeface="Poppins"/>
                <a:cs typeface="Poppins"/>
                <a:sym typeface="Poppins"/>
              </a:rPr>
              <a:t> of the transaction is also a risk factor, especially if it occurs in a high-risk zone. Some other factors that are taken into account are:</a:t>
            </a:r>
            <a:endParaRPr>
              <a:solidFill>
                <a:schemeClr val="dk1"/>
              </a:solidFill>
              <a:latin typeface="Poppins"/>
              <a:ea typeface="Poppins"/>
              <a:cs typeface="Poppins"/>
              <a:sym typeface="Poppins"/>
            </a:endParaRPr>
          </a:p>
          <a:p>
            <a:pPr indent="-317500" lvl="0" marL="457200" rtl="0" algn="just">
              <a:spcBef>
                <a:spcPts val="1000"/>
              </a:spcBef>
              <a:spcAft>
                <a:spcPts val="0"/>
              </a:spcAft>
              <a:buClr>
                <a:schemeClr val="dk1"/>
              </a:buClr>
              <a:buSzPts val="1400"/>
              <a:buFont typeface="Poppins"/>
              <a:buChar char="●"/>
            </a:pPr>
            <a:r>
              <a:rPr b="1" lang="en">
                <a:solidFill>
                  <a:schemeClr val="dk1"/>
                </a:solidFill>
                <a:latin typeface="Poppins"/>
                <a:ea typeface="Poppins"/>
                <a:cs typeface="Poppins"/>
                <a:sym typeface="Poppins"/>
              </a:rPr>
              <a:t>High transaction frequency</a:t>
            </a:r>
            <a:r>
              <a:rPr lang="en">
                <a:solidFill>
                  <a:schemeClr val="dk1"/>
                </a:solidFill>
                <a:latin typeface="Poppins"/>
                <a:ea typeface="Poppins"/>
                <a:cs typeface="Poppins"/>
                <a:sym typeface="Poppins"/>
              </a:rPr>
              <a:t>: </a:t>
            </a:r>
            <a:r>
              <a:rPr b="1" lang="en">
                <a:solidFill>
                  <a:schemeClr val="dk1"/>
                </a:solidFill>
                <a:latin typeface="Poppins"/>
                <a:ea typeface="Poppins"/>
                <a:cs typeface="Poppins"/>
                <a:sym typeface="Poppins"/>
              </a:rPr>
              <a:t>If two transactions occur in less than an hour</a:t>
            </a:r>
            <a:r>
              <a:rPr lang="en">
                <a:solidFill>
                  <a:schemeClr val="dk1"/>
                </a:solidFill>
                <a:latin typeface="Poppins"/>
                <a:ea typeface="Poppins"/>
                <a:cs typeface="Poppins"/>
                <a:sym typeface="Poppins"/>
              </a:rPr>
              <a:t>, this could be an indication of unusual activity.</a:t>
            </a:r>
            <a:endParaRPr>
              <a:solidFill>
                <a:schemeClr val="dk1"/>
              </a:solidFill>
              <a:latin typeface="Poppins"/>
              <a:ea typeface="Poppins"/>
              <a:cs typeface="Poppins"/>
              <a:sym typeface="Poppins"/>
            </a:endParaRPr>
          </a:p>
          <a:p>
            <a:pPr indent="-317500" lvl="0" marL="457200" rtl="0" algn="just">
              <a:spcBef>
                <a:spcPts val="1000"/>
              </a:spcBef>
              <a:spcAft>
                <a:spcPts val="0"/>
              </a:spcAft>
              <a:buClr>
                <a:schemeClr val="dk1"/>
              </a:buClr>
              <a:buSzPts val="1400"/>
              <a:buFont typeface="Poppins"/>
              <a:buChar char="●"/>
            </a:pPr>
            <a:r>
              <a:rPr b="1" lang="en">
                <a:solidFill>
                  <a:schemeClr val="dk1"/>
                </a:solidFill>
                <a:latin typeface="Poppins"/>
                <a:ea typeface="Poppins"/>
                <a:cs typeface="Poppins"/>
                <a:sym typeface="Poppins"/>
              </a:rPr>
              <a:t>Unusual travel speed</a:t>
            </a:r>
            <a:r>
              <a:rPr lang="en">
                <a:solidFill>
                  <a:schemeClr val="dk1"/>
                </a:solidFill>
                <a:latin typeface="Poppins"/>
                <a:ea typeface="Poppins"/>
                <a:cs typeface="Poppins"/>
                <a:sym typeface="Poppins"/>
              </a:rPr>
              <a:t>: If the movement of the transaction location </a:t>
            </a:r>
            <a:r>
              <a:rPr b="1" lang="en">
                <a:solidFill>
                  <a:schemeClr val="dk1"/>
                </a:solidFill>
                <a:latin typeface="Poppins"/>
                <a:ea typeface="Poppins"/>
                <a:cs typeface="Poppins"/>
                <a:sym typeface="Poppins"/>
              </a:rPr>
              <a:t>shows a speed of more than 50 km/h</a:t>
            </a:r>
            <a:r>
              <a:rPr lang="en">
                <a:solidFill>
                  <a:schemeClr val="dk1"/>
                </a:solidFill>
                <a:latin typeface="Poppins"/>
                <a:ea typeface="Poppins"/>
                <a:cs typeface="Poppins"/>
                <a:sym typeface="Poppins"/>
              </a:rPr>
              <a:t>, the transaction has the potential to be fraudulent.</a:t>
            </a:r>
            <a:endParaRPr>
              <a:solidFill>
                <a:schemeClr val="dk1"/>
              </a:solidFill>
              <a:latin typeface="Poppins"/>
              <a:ea typeface="Poppins"/>
              <a:cs typeface="Poppins"/>
              <a:sym typeface="Poppins"/>
            </a:endParaRPr>
          </a:p>
          <a:p>
            <a:pPr indent="0" lvl="0" marL="0" marR="0" rtl="0" algn="just">
              <a:lnSpc>
                <a:spcPct val="100000"/>
              </a:lnSpc>
              <a:spcBef>
                <a:spcPts val="1000"/>
              </a:spcBef>
              <a:spcAft>
                <a:spcPts val="1000"/>
              </a:spcAft>
              <a:buClr>
                <a:srgbClr val="000000"/>
              </a:buClr>
              <a:buSzPts val="1400"/>
              <a:buFont typeface="Arial"/>
              <a:buNone/>
            </a:pPr>
            <a:r>
              <a:t/>
            </a:r>
            <a:endParaRPr>
              <a:solidFill>
                <a:schemeClr val="dk1"/>
              </a:solidFill>
              <a:latin typeface="Poppins"/>
              <a:ea typeface="Poppins"/>
              <a:cs typeface="Poppins"/>
              <a:sym typeface="Poppins"/>
            </a:endParaRPr>
          </a:p>
        </p:txBody>
      </p:sp>
      <p:pic>
        <p:nvPicPr>
          <p:cNvPr id="360" name="Google Shape;360;p48"/>
          <p:cNvPicPr preferRelativeResize="0"/>
          <p:nvPr/>
        </p:nvPicPr>
        <p:blipFill>
          <a:blip r:embed="rId3">
            <a:alphaModFix/>
          </a:blip>
          <a:stretch>
            <a:fillRect/>
          </a:stretch>
        </p:blipFill>
        <p:spPr>
          <a:xfrm>
            <a:off x="4814950" y="1170125"/>
            <a:ext cx="3820977" cy="38209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561300" y="2150850"/>
            <a:ext cx="36087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latin typeface="Poppins"/>
                <a:ea typeface="Poppins"/>
                <a:cs typeface="Poppins"/>
                <a:sym typeface="Poppins"/>
              </a:rPr>
              <a:t>Regions Often Do Fraud </a:t>
            </a:r>
            <a:endParaRPr>
              <a:latin typeface="Poppins ExtraBold"/>
              <a:ea typeface="Poppins ExtraBold"/>
              <a:cs typeface="Poppins ExtraBold"/>
              <a:sym typeface="Poppins ExtraBold"/>
            </a:endParaRPr>
          </a:p>
        </p:txBody>
      </p:sp>
      <p:sp>
        <p:nvSpPr>
          <p:cNvPr id="366" name="Google Shape;366;p49"/>
          <p:cNvSpPr/>
          <p:nvPr/>
        </p:nvSpPr>
        <p:spPr>
          <a:xfrm>
            <a:off x="561300" y="3137050"/>
            <a:ext cx="3633900" cy="124200"/>
          </a:xfrm>
          <a:prstGeom prst="rect">
            <a:avLst/>
          </a:prstGeom>
          <a:solidFill>
            <a:schemeClr val="dk1"/>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nvSpPr>
        <p:spPr>
          <a:xfrm>
            <a:off x="251275" y="1017725"/>
            <a:ext cx="4160400" cy="381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latin typeface="Poppins"/>
                <a:ea typeface="Poppins"/>
                <a:cs typeface="Poppins"/>
                <a:sym typeface="Poppins"/>
              </a:rPr>
              <a:t>Washington was the leading center for fraud transactions</a:t>
            </a:r>
            <a:r>
              <a:rPr lang="en">
                <a:solidFill>
                  <a:schemeClr val="dk1"/>
                </a:solidFill>
                <a:latin typeface="Poppins"/>
                <a:ea typeface="Poppins"/>
                <a:cs typeface="Poppins"/>
                <a:sym typeface="Poppins"/>
              </a:rPr>
              <a:t> with 65.4% of the total cases, significantly higher than Houston (12.2%) and New York (9.0%). </a:t>
            </a:r>
            <a:endParaRPr>
              <a:solidFill>
                <a:schemeClr val="dk1"/>
              </a:solidFill>
              <a:latin typeface="Poppins"/>
              <a:ea typeface="Poppins"/>
              <a:cs typeface="Poppins"/>
              <a:sym typeface="Poppins"/>
            </a:endParaRPr>
          </a:p>
          <a:p>
            <a:pPr indent="0" lvl="0" marL="0" rtl="0" algn="just">
              <a:spcBef>
                <a:spcPts val="1000"/>
              </a:spcBef>
              <a:spcAft>
                <a:spcPts val="0"/>
              </a:spcAft>
              <a:buNone/>
            </a:pPr>
            <a:r>
              <a:rPr lang="en">
                <a:solidFill>
                  <a:schemeClr val="dk1"/>
                </a:solidFill>
                <a:latin typeface="Poppins"/>
                <a:ea typeface="Poppins"/>
                <a:cs typeface="Poppins"/>
                <a:sym typeface="Poppins"/>
              </a:rPr>
              <a:t>This spike </a:t>
            </a:r>
            <a:r>
              <a:rPr b="1" lang="en">
                <a:solidFill>
                  <a:schemeClr val="dk1"/>
                </a:solidFill>
                <a:latin typeface="Poppins"/>
                <a:ea typeface="Poppins"/>
                <a:cs typeface="Poppins"/>
                <a:sym typeface="Poppins"/>
              </a:rPr>
              <a:t>indicates a recurring fraud pattern or security gap</a:t>
            </a:r>
            <a:r>
              <a:rPr lang="en">
                <a:solidFill>
                  <a:schemeClr val="dk1"/>
                </a:solidFill>
                <a:latin typeface="Poppins"/>
                <a:ea typeface="Poppins"/>
                <a:cs typeface="Poppins"/>
                <a:sym typeface="Poppins"/>
              </a:rPr>
              <a:t> that needs to be addressed immediately. </a:t>
            </a:r>
            <a:endParaRPr>
              <a:solidFill>
                <a:schemeClr val="dk1"/>
              </a:solidFill>
              <a:latin typeface="Poppins"/>
              <a:ea typeface="Poppins"/>
              <a:cs typeface="Poppins"/>
              <a:sym typeface="Poppins"/>
            </a:endParaRPr>
          </a:p>
          <a:p>
            <a:pPr indent="0" lvl="0" marL="0" rtl="0" algn="just">
              <a:spcBef>
                <a:spcPts val="1000"/>
              </a:spcBef>
              <a:spcAft>
                <a:spcPts val="0"/>
              </a:spcAft>
              <a:buNone/>
            </a:pPr>
            <a:r>
              <a:rPr lang="en">
                <a:solidFill>
                  <a:schemeClr val="dk1"/>
                </a:solidFill>
                <a:latin typeface="Poppins"/>
                <a:ea typeface="Poppins"/>
                <a:cs typeface="Poppins"/>
                <a:sym typeface="Poppins"/>
              </a:rPr>
              <a:t>Further investigation is needed to identify triggers, such as the </a:t>
            </a:r>
            <a:r>
              <a:rPr b="1" lang="en">
                <a:solidFill>
                  <a:schemeClr val="dk1"/>
                </a:solidFill>
                <a:latin typeface="Poppins"/>
                <a:ea typeface="Poppins"/>
                <a:cs typeface="Poppins"/>
                <a:sym typeface="Poppins"/>
              </a:rPr>
              <a:t>type of transaction and the characteristics of the perpetrator</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just">
              <a:spcBef>
                <a:spcPts val="1000"/>
              </a:spcBef>
              <a:spcAft>
                <a:spcPts val="1000"/>
              </a:spcAft>
              <a:buNone/>
            </a:pPr>
            <a:r>
              <a:rPr lang="en">
                <a:solidFill>
                  <a:schemeClr val="dk1"/>
                </a:solidFill>
                <a:latin typeface="Poppins"/>
                <a:ea typeface="Poppins"/>
                <a:cs typeface="Poppins"/>
                <a:sym typeface="Poppins"/>
              </a:rPr>
              <a:t>With such a high level of fraud, </a:t>
            </a:r>
            <a:r>
              <a:rPr b="1" lang="en">
                <a:solidFill>
                  <a:schemeClr val="dk1"/>
                </a:solidFill>
                <a:latin typeface="Poppins"/>
                <a:ea typeface="Poppins"/>
                <a:cs typeface="Poppins"/>
                <a:sym typeface="Poppins"/>
              </a:rPr>
              <a:t>Washington should be a top priority in implementing prevention strategies</a:t>
            </a:r>
            <a:r>
              <a:rPr lang="en">
                <a:solidFill>
                  <a:schemeClr val="dk1"/>
                </a:solidFill>
                <a:latin typeface="Poppins"/>
                <a:ea typeface="Poppins"/>
                <a:cs typeface="Poppins"/>
                <a:sym typeface="Poppins"/>
              </a:rPr>
              <a:t>, including the use of machine learning for early detection and more effective mitigation.</a:t>
            </a:r>
            <a:endParaRPr sz="1800">
              <a:solidFill>
                <a:schemeClr val="dk2"/>
              </a:solidFill>
            </a:endParaRPr>
          </a:p>
        </p:txBody>
      </p:sp>
      <p:pic>
        <p:nvPicPr>
          <p:cNvPr id="372" name="Google Shape;372;p50"/>
          <p:cNvPicPr preferRelativeResize="0"/>
          <p:nvPr/>
        </p:nvPicPr>
        <p:blipFill>
          <a:blip r:embed="rId3">
            <a:alphaModFix/>
          </a:blip>
          <a:stretch>
            <a:fillRect/>
          </a:stretch>
        </p:blipFill>
        <p:spPr>
          <a:xfrm>
            <a:off x="4685975" y="782040"/>
            <a:ext cx="4226576" cy="4274119"/>
          </a:xfrm>
          <a:prstGeom prst="rect">
            <a:avLst/>
          </a:prstGeom>
          <a:noFill/>
          <a:ln>
            <a:noFill/>
          </a:ln>
        </p:spPr>
      </p:pic>
      <p:sp>
        <p:nvSpPr>
          <p:cNvPr id="373" name="Google Shape;373;p50"/>
          <p:cNvSpPr txBox="1"/>
          <p:nvPr/>
        </p:nvSpPr>
        <p:spPr>
          <a:xfrm>
            <a:off x="311700" y="445025"/>
            <a:ext cx="4100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Poppins"/>
                <a:ea typeface="Poppins"/>
                <a:cs typeface="Poppins"/>
                <a:sym typeface="Poppins"/>
              </a:rPr>
              <a:t>Regions Often Do Fraud</a:t>
            </a:r>
            <a:endParaRPr b="1" sz="2400">
              <a:solidFill>
                <a:srgbClr val="000000"/>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561300" y="2150850"/>
            <a:ext cx="36087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latin typeface="Poppins"/>
                <a:ea typeface="Poppins"/>
                <a:cs typeface="Poppins"/>
                <a:sym typeface="Poppins"/>
              </a:rPr>
              <a:t>Model Evaluation</a:t>
            </a:r>
            <a:r>
              <a:rPr b="1" lang="en">
                <a:latin typeface="Poppins"/>
                <a:ea typeface="Poppins"/>
                <a:cs typeface="Poppins"/>
                <a:sym typeface="Poppins"/>
              </a:rPr>
              <a:t> </a:t>
            </a:r>
            <a:endParaRPr>
              <a:latin typeface="Poppins ExtraBold"/>
              <a:ea typeface="Poppins ExtraBold"/>
              <a:cs typeface="Poppins ExtraBold"/>
              <a:sym typeface="Poppins ExtraBold"/>
            </a:endParaRPr>
          </a:p>
        </p:txBody>
      </p:sp>
      <p:sp>
        <p:nvSpPr>
          <p:cNvPr id="379" name="Google Shape;379;p51"/>
          <p:cNvSpPr/>
          <p:nvPr/>
        </p:nvSpPr>
        <p:spPr>
          <a:xfrm>
            <a:off x="561300" y="3137050"/>
            <a:ext cx="3633900" cy="124200"/>
          </a:xfrm>
          <a:prstGeom prst="rect">
            <a:avLst/>
          </a:prstGeom>
          <a:solidFill>
            <a:schemeClr val="dk1"/>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nvSpPr>
        <p:spPr>
          <a:xfrm>
            <a:off x="251275" y="1017725"/>
            <a:ext cx="4160400" cy="381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Poppins"/>
                <a:ea typeface="Poppins"/>
                <a:cs typeface="Poppins"/>
                <a:sym typeface="Poppins"/>
              </a:rPr>
              <a:t>The Precision-Recall curve shows that the </a:t>
            </a:r>
            <a:r>
              <a:rPr b="1" lang="en">
                <a:solidFill>
                  <a:schemeClr val="dk1"/>
                </a:solidFill>
                <a:latin typeface="Poppins"/>
                <a:ea typeface="Poppins"/>
                <a:cs typeface="Poppins"/>
                <a:sym typeface="Poppins"/>
              </a:rPr>
              <a:t>model performs very well in detecting fraud</a:t>
            </a:r>
            <a:r>
              <a:rPr lang="en">
                <a:solidFill>
                  <a:schemeClr val="dk1"/>
                </a:solidFill>
                <a:latin typeface="Poppins"/>
                <a:ea typeface="Poppins"/>
                <a:cs typeface="Poppins"/>
                <a:sym typeface="Poppins"/>
              </a:rPr>
              <a:t>, with an </a:t>
            </a:r>
            <a:r>
              <a:rPr b="1" lang="en">
                <a:solidFill>
                  <a:schemeClr val="dk1"/>
                </a:solidFill>
                <a:latin typeface="Poppins"/>
                <a:ea typeface="Poppins"/>
                <a:cs typeface="Poppins"/>
                <a:sym typeface="Poppins"/>
              </a:rPr>
              <a:t>AP Score of 0.960</a:t>
            </a:r>
            <a:r>
              <a:rPr lang="en">
                <a:solidFill>
                  <a:schemeClr val="dk1"/>
                </a:solidFill>
                <a:latin typeface="Poppins"/>
                <a:ea typeface="Poppins"/>
                <a:cs typeface="Poppins"/>
                <a:sym typeface="Poppins"/>
              </a:rPr>
              <a:t> indicating a </a:t>
            </a:r>
            <a:r>
              <a:rPr b="1" lang="en">
                <a:solidFill>
                  <a:schemeClr val="dk1"/>
                </a:solidFill>
                <a:latin typeface="Poppins"/>
                <a:ea typeface="Poppins"/>
                <a:cs typeface="Poppins"/>
                <a:sym typeface="Poppins"/>
              </a:rPr>
              <a:t>high balance between precision and recall</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just">
              <a:spcBef>
                <a:spcPts val="1000"/>
              </a:spcBef>
              <a:spcAft>
                <a:spcPts val="0"/>
              </a:spcAft>
              <a:buNone/>
            </a:pPr>
            <a:r>
              <a:rPr lang="en">
                <a:solidFill>
                  <a:schemeClr val="dk1"/>
                </a:solidFill>
                <a:latin typeface="Poppins"/>
                <a:ea typeface="Poppins"/>
                <a:cs typeface="Poppins"/>
                <a:sym typeface="Poppins"/>
              </a:rPr>
              <a:t>Precision remains stable at various levels of recall, </a:t>
            </a:r>
            <a:r>
              <a:rPr b="1" lang="en">
                <a:solidFill>
                  <a:schemeClr val="dk1"/>
                </a:solidFill>
                <a:latin typeface="Poppins"/>
                <a:ea typeface="Poppins"/>
                <a:cs typeface="Poppins"/>
                <a:sym typeface="Poppins"/>
              </a:rPr>
              <a:t>indicating the reliability of the model in identifying fraudulent transactions</a:t>
            </a:r>
            <a:r>
              <a:rPr lang="en">
                <a:solidFill>
                  <a:schemeClr val="dk1"/>
                </a:solidFill>
                <a:latin typeface="Poppins"/>
                <a:ea typeface="Poppins"/>
                <a:cs typeface="Poppins"/>
                <a:sym typeface="Poppins"/>
              </a:rPr>
              <a:t> without many false positives. </a:t>
            </a:r>
            <a:endParaRPr>
              <a:solidFill>
                <a:schemeClr val="dk1"/>
              </a:solidFill>
              <a:latin typeface="Poppins"/>
              <a:ea typeface="Poppins"/>
              <a:cs typeface="Poppins"/>
              <a:sym typeface="Poppins"/>
            </a:endParaRPr>
          </a:p>
          <a:p>
            <a:pPr indent="0" lvl="0" marL="0" rtl="0" algn="just">
              <a:spcBef>
                <a:spcPts val="1000"/>
              </a:spcBef>
              <a:spcAft>
                <a:spcPts val="1000"/>
              </a:spcAft>
              <a:buNone/>
            </a:pPr>
            <a:r>
              <a:rPr lang="en">
                <a:solidFill>
                  <a:schemeClr val="dk1"/>
                </a:solidFill>
                <a:latin typeface="Poppins"/>
                <a:ea typeface="Poppins"/>
                <a:cs typeface="Poppins"/>
                <a:sym typeface="Poppins"/>
              </a:rPr>
              <a:t>The best point </a:t>
            </a:r>
            <a:r>
              <a:rPr b="1" lang="en">
                <a:solidFill>
                  <a:schemeClr val="dk1"/>
                </a:solidFill>
                <a:latin typeface="Poppins"/>
                <a:ea typeface="Poppins"/>
                <a:cs typeface="Poppins"/>
                <a:sym typeface="Poppins"/>
              </a:rPr>
              <a:t>(Best F1-Point) shows the optimal balance between precision and recall</a:t>
            </a:r>
            <a:r>
              <a:rPr lang="en">
                <a:solidFill>
                  <a:schemeClr val="dk1"/>
                </a:solidFill>
                <a:latin typeface="Poppins"/>
                <a:ea typeface="Poppins"/>
                <a:cs typeface="Poppins"/>
                <a:sym typeface="Poppins"/>
              </a:rPr>
              <a:t>. However, as recall approaches 1.0, precision drops drastically, indicating an increase in false positives. </a:t>
            </a:r>
            <a:r>
              <a:rPr b="1" lang="en">
                <a:solidFill>
                  <a:schemeClr val="dk1"/>
                </a:solidFill>
                <a:latin typeface="Poppins"/>
                <a:ea typeface="Poppins"/>
                <a:cs typeface="Poppins"/>
                <a:sym typeface="Poppins"/>
              </a:rPr>
              <a:t>Further optimization can be done by adjusting the threshold or applying cost-sensitive learning according to business needs.</a:t>
            </a:r>
            <a:endParaRPr b="1" sz="1800">
              <a:solidFill>
                <a:schemeClr val="dk2"/>
              </a:solidFill>
            </a:endParaRPr>
          </a:p>
        </p:txBody>
      </p:sp>
      <p:sp>
        <p:nvSpPr>
          <p:cNvPr id="385" name="Google Shape;385;p52"/>
          <p:cNvSpPr txBox="1"/>
          <p:nvPr/>
        </p:nvSpPr>
        <p:spPr>
          <a:xfrm>
            <a:off x="311700" y="445025"/>
            <a:ext cx="625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Evaluation by Precission Recall Curve</a:t>
            </a:r>
            <a:endParaRPr b="1" sz="2400">
              <a:solidFill>
                <a:srgbClr val="000000"/>
              </a:solidFill>
              <a:latin typeface="Poppins"/>
              <a:ea typeface="Poppins"/>
              <a:cs typeface="Poppins"/>
              <a:sym typeface="Poppins"/>
            </a:endParaRPr>
          </a:p>
        </p:txBody>
      </p:sp>
      <p:pic>
        <p:nvPicPr>
          <p:cNvPr id="386" name="Google Shape;386;p52"/>
          <p:cNvPicPr preferRelativeResize="0"/>
          <p:nvPr/>
        </p:nvPicPr>
        <p:blipFill>
          <a:blip r:embed="rId3">
            <a:alphaModFix/>
          </a:blip>
          <a:stretch>
            <a:fillRect/>
          </a:stretch>
        </p:blipFill>
        <p:spPr>
          <a:xfrm>
            <a:off x="4564075" y="1170125"/>
            <a:ext cx="4427524" cy="244926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nvSpPr>
        <p:spPr>
          <a:xfrm>
            <a:off x="205300" y="1017725"/>
            <a:ext cx="4366500" cy="381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Poppins"/>
                <a:ea typeface="Poppins"/>
                <a:cs typeface="Poppins"/>
                <a:sym typeface="Poppins"/>
              </a:rPr>
              <a:t>ROC plot shows a </a:t>
            </a:r>
            <a:r>
              <a:rPr b="1" lang="en">
                <a:solidFill>
                  <a:schemeClr val="dk1"/>
                </a:solidFill>
                <a:latin typeface="Poppins"/>
                <a:ea typeface="Poppins"/>
                <a:cs typeface="Poppins"/>
                <a:sym typeface="Poppins"/>
              </a:rPr>
              <a:t>very high performance of the classification model</a:t>
            </a:r>
            <a:r>
              <a:rPr lang="en">
                <a:solidFill>
                  <a:schemeClr val="dk1"/>
                </a:solidFill>
                <a:latin typeface="Poppins"/>
                <a:ea typeface="Poppins"/>
                <a:cs typeface="Poppins"/>
                <a:sym typeface="Poppins"/>
              </a:rPr>
              <a:t>, with an </a:t>
            </a:r>
            <a:r>
              <a:rPr b="1" lang="en">
                <a:solidFill>
                  <a:schemeClr val="dk1"/>
                </a:solidFill>
                <a:latin typeface="Poppins"/>
                <a:ea typeface="Poppins"/>
                <a:cs typeface="Poppins"/>
                <a:sym typeface="Poppins"/>
              </a:rPr>
              <a:t>AUC of 0.999</a:t>
            </a:r>
            <a:r>
              <a:rPr lang="en">
                <a:solidFill>
                  <a:schemeClr val="dk1"/>
                </a:solidFill>
                <a:latin typeface="Poppins"/>
                <a:ea typeface="Poppins"/>
                <a:cs typeface="Poppins"/>
                <a:sym typeface="Poppins"/>
              </a:rPr>
              <a:t>, which is </a:t>
            </a:r>
            <a:r>
              <a:rPr b="1" lang="en">
                <a:solidFill>
                  <a:schemeClr val="dk1"/>
                </a:solidFill>
                <a:latin typeface="Poppins"/>
                <a:ea typeface="Poppins"/>
                <a:cs typeface="Poppins"/>
                <a:sym typeface="Poppins"/>
              </a:rPr>
              <a:t>almost perfect in distinguishing positive and negative classes</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just">
              <a:spcBef>
                <a:spcPts val="1000"/>
              </a:spcBef>
              <a:spcAft>
                <a:spcPts val="0"/>
              </a:spcAft>
              <a:buNone/>
            </a:pPr>
            <a:r>
              <a:rPr lang="en">
                <a:solidFill>
                  <a:schemeClr val="dk1"/>
                </a:solidFill>
                <a:latin typeface="Poppins"/>
                <a:ea typeface="Poppins"/>
                <a:cs typeface="Poppins"/>
                <a:sym typeface="Poppins"/>
              </a:rPr>
              <a:t>The curve that is close to the upper left corner indicates a </a:t>
            </a:r>
            <a:r>
              <a:rPr b="1" lang="en">
                <a:solidFill>
                  <a:schemeClr val="dk1"/>
                </a:solidFill>
                <a:latin typeface="Poppins"/>
                <a:ea typeface="Poppins"/>
                <a:cs typeface="Poppins"/>
                <a:sym typeface="Poppins"/>
              </a:rPr>
              <a:t>high True Positive Rate (TPR)</a:t>
            </a:r>
            <a:r>
              <a:rPr lang="en">
                <a:solidFill>
                  <a:schemeClr val="dk1"/>
                </a:solidFill>
                <a:latin typeface="Poppins"/>
                <a:ea typeface="Poppins"/>
                <a:cs typeface="Poppins"/>
                <a:sym typeface="Poppins"/>
              </a:rPr>
              <a:t> and a </a:t>
            </a:r>
            <a:r>
              <a:rPr b="1" lang="en">
                <a:solidFill>
                  <a:schemeClr val="dk1"/>
                </a:solidFill>
                <a:latin typeface="Poppins"/>
                <a:ea typeface="Poppins"/>
                <a:cs typeface="Poppins"/>
                <a:sym typeface="Poppins"/>
              </a:rPr>
              <a:t>low False Positive Rate (FPR)</a:t>
            </a:r>
            <a:r>
              <a:rPr lang="en">
                <a:solidFill>
                  <a:schemeClr val="dk1"/>
                </a:solidFill>
                <a:latin typeface="Poppins"/>
                <a:ea typeface="Poppins"/>
                <a:cs typeface="Poppins"/>
                <a:sym typeface="Poppins"/>
              </a:rPr>
              <a:t>, </a:t>
            </a:r>
            <a:r>
              <a:rPr b="1" lang="en">
                <a:solidFill>
                  <a:schemeClr val="dk1"/>
                </a:solidFill>
                <a:latin typeface="Poppins"/>
                <a:ea typeface="Poppins"/>
                <a:cs typeface="Poppins"/>
                <a:sym typeface="Poppins"/>
              </a:rPr>
              <a:t>indicating accurate detection with minimal errors.</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just">
              <a:spcBef>
                <a:spcPts val="1000"/>
              </a:spcBef>
              <a:spcAft>
                <a:spcPts val="1000"/>
              </a:spcAft>
              <a:buNone/>
            </a:pPr>
            <a:r>
              <a:rPr lang="en">
                <a:solidFill>
                  <a:schemeClr val="dk1"/>
                </a:solidFill>
                <a:latin typeface="Poppins"/>
                <a:ea typeface="Poppins"/>
                <a:cs typeface="Poppins"/>
                <a:sym typeface="Poppins"/>
              </a:rPr>
              <a:t>The </a:t>
            </a:r>
            <a:r>
              <a:rPr b="1" lang="en">
                <a:solidFill>
                  <a:schemeClr val="dk1"/>
                </a:solidFill>
                <a:latin typeface="Poppins"/>
                <a:ea typeface="Poppins"/>
                <a:cs typeface="Poppins"/>
                <a:sym typeface="Poppins"/>
              </a:rPr>
              <a:t>best ROC-point (blue dot) marks the optimal threshold for balancing sensitivity and specificity.</a:t>
            </a:r>
            <a:r>
              <a:rPr lang="en">
                <a:solidFill>
                  <a:schemeClr val="dk1"/>
                </a:solidFill>
                <a:latin typeface="Poppins"/>
                <a:ea typeface="Poppins"/>
                <a:cs typeface="Poppins"/>
                <a:sym typeface="Poppins"/>
              </a:rPr>
              <a:t> The distribution of red dots along the curve </a:t>
            </a:r>
            <a:r>
              <a:rPr b="1" lang="en">
                <a:solidFill>
                  <a:schemeClr val="dk1"/>
                </a:solidFill>
                <a:latin typeface="Poppins"/>
                <a:ea typeface="Poppins"/>
                <a:cs typeface="Poppins"/>
                <a:sym typeface="Poppins"/>
              </a:rPr>
              <a:t>shows stable model performance at various thresholds</a:t>
            </a:r>
            <a:r>
              <a:rPr lang="en">
                <a:solidFill>
                  <a:schemeClr val="dk1"/>
                </a:solidFill>
                <a:latin typeface="Poppins"/>
                <a:ea typeface="Poppins"/>
                <a:cs typeface="Poppins"/>
                <a:sym typeface="Poppins"/>
              </a:rPr>
              <a:t>, well above the </a:t>
            </a:r>
            <a:r>
              <a:rPr b="1" lang="en">
                <a:solidFill>
                  <a:schemeClr val="dk1"/>
                </a:solidFill>
                <a:latin typeface="Poppins"/>
                <a:ea typeface="Poppins"/>
                <a:cs typeface="Poppins"/>
                <a:sym typeface="Poppins"/>
              </a:rPr>
              <a:t>random baseline (AUC = 0,5).</a:t>
            </a:r>
            <a:endParaRPr b="1" sz="1800">
              <a:solidFill>
                <a:schemeClr val="dk2"/>
              </a:solidFill>
            </a:endParaRPr>
          </a:p>
        </p:txBody>
      </p:sp>
      <p:sp>
        <p:nvSpPr>
          <p:cNvPr id="392" name="Google Shape;392;p53"/>
          <p:cNvSpPr txBox="1"/>
          <p:nvPr/>
        </p:nvSpPr>
        <p:spPr>
          <a:xfrm>
            <a:off x="311700" y="445025"/>
            <a:ext cx="625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Evaluation by ROC Curve</a:t>
            </a:r>
            <a:endParaRPr b="1" sz="2400">
              <a:solidFill>
                <a:srgbClr val="000000"/>
              </a:solidFill>
              <a:latin typeface="Poppins"/>
              <a:ea typeface="Poppins"/>
              <a:cs typeface="Poppins"/>
              <a:sym typeface="Poppins"/>
            </a:endParaRPr>
          </a:p>
        </p:txBody>
      </p:sp>
      <p:pic>
        <p:nvPicPr>
          <p:cNvPr id="393" name="Google Shape;393;p53"/>
          <p:cNvPicPr preferRelativeResize="0"/>
          <p:nvPr/>
        </p:nvPicPr>
        <p:blipFill>
          <a:blip r:embed="rId3">
            <a:alphaModFix/>
          </a:blip>
          <a:stretch>
            <a:fillRect/>
          </a:stretch>
        </p:blipFill>
        <p:spPr>
          <a:xfrm>
            <a:off x="4564075" y="1170125"/>
            <a:ext cx="4427524" cy="24492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7"/>
          <p:cNvPicPr preferRelativeResize="0"/>
          <p:nvPr/>
        </p:nvPicPr>
        <p:blipFill rotWithShape="1">
          <a:blip r:embed="rId3">
            <a:alphaModFix/>
          </a:blip>
          <a:srcRect b="0" l="27895" r="8949" t="0"/>
          <a:stretch/>
        </p:blipFill>
        <p:spPr>
          <a:xfrm>
            <a:off x="4930900" y="0"/>
            <a:ext cx="4872525" cy="5143499"/>
          </a:xfrm>
          <a:prstGeom prst="rect">
            <a:avLst/>
          </a:prstGeom>
          <a:noFill/>
          <a:ln>
            <a:noFill/>
          </a:ln>
        </p:spPr>
      </p:pic>
      <p:sp>
        <p:nvSpPr>
          <p:cNvPr id="142" name="Google Shape;142;p27"/>
          <p:cNvSpPr txBox="1"/>
          <p:nvPr/>
        </p:nvSpPr>
        <p:spPr>
          <a:xfrm>
            <a:off x="670600" y="2150850"/>
            <a:ext cx="4260300" cy="8418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Business </a:t>
            </a:r>
            <a:endParaRPr sz="3600">
              <a:solidFill>
                <a:srgbClr val="000000"/>
              </a:solidFill>
              <a:latin typeface="Poppins ExtraBold"/>
              <a:ea typeface="Poppins ExtraBold"/>
              <a:cs typeface="Poppins ExtraBold"/>
              <a:sym typeface="Poppins ExtraBold"/>
            </a:endParaRPr>
          </a:p>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Understanding</a:t>
            </a:r>
            <a:endParaRPr sz="3600">
              <a:solidFill>
                <a:srgbClr val="000000"/>
              </a:solidFill>
              <a:latin typeface="Poppins ExtraBold"/>
              <a:ea typeface="Poppins ExtraBold"/>
              <a:cs typeface="Poppins ExtraBold"/>
              <a:sym typeface="Poppins ExtraBold"/>
            </a:endParaRPr>
          </a:p>
        </p:txBody>
      </p:sp>
      <p:sp>
        <p:nvSpPr>
          <p:cNvPr id="143" name="Google Shape;143;p27"/>
          <p:cNvSpPr/>
          <p:nvPr/>
        </p:nvSpPr>
        <p:spPr>
          <a:xfrm>
            <a:off x="670600" y="3188825"/>
            <a:ext cx="3633900" cy="124200"/>
          </a:xfrm>
          <a:prstGeom prst="rect">
            <a:avLst/>
          </a:prstGeom>
          <a:solidFill>
            <a:srgbClr val="000000"/>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4"/>
          <p:cNvSpPr txBox="1"/>
          <p:nvPr/>
        </p:nvSpPr>
        <p:spPr>
          <a:xfrm>
            <a:off x="311700" y="445025"/>
            <a:ext cx="7667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Evaluation by </a:t>
            </a:r>
            <a:r>
              <a:rPr b="1" lang="en" sz="2400">
                <a:solidFill>
                  <a:schemeClr val="dk1"/>
                </a:solidFill>
                <a:latin typeface="Poppins"/>
                <a:ea typeface="Poppins"/>
                <a:cs typeface="Poppins"/>
                <a:sym typeface="Poppins"/>
              </a:rPr>
              <a:t>distribution model’s predictions</a:t>
            </a:r>
            <a:endParaRPr b="1" sz="2400">
              <a:solidFill>
                <a:srgbClr val="000000"/>
              </a:solidFill>
              <a:latin typeface="Poppins"/>
              <a:ea typeface="Poppins"/>
              <a:cs typeface="Poppins"/>
              <a:sym typeface="Poppins"/>
            </a:endParaRPr>
          </a:p>
        </p:txBody>
      </p:sp>
      <p:pic>
        <p:nvPicPr>
          <p:cNvPr id="399" name="Google Shape;399;p54"/>
          <p:cNvPicPr preferRelativeResize="0"/>
          <p:nvPr/>
        </p:nvPicPr>
        <p:blipFill>
          <a:blip r:embed="rId3">
            <a:alphaModFix/>
          </a:blip>
          <a:stretch>
            <a:fillRect/>
          </a:stretch>
        </p:blipFill>
        <p:spPr>
          <a:xfrm>
            <a:off x="4564075" y="1170125"/>
            <a:ext cx="4427524" cy="2440614"/>
          </a:xfrm>
          <a:prstGeom prst="rect">
            <a:avLst/>
          </a:prstGeom>
          <a:noFill/>
          <a:ln>
            <a:noFill/>
          </a:ln>
        </p:spPr>
      </p:pic>
      <p:sp>
        <p:nvSpPr>
          <p:cNvPr id="400" name="Google Shape;400;p54"/>
          <p:cNvSpPr txBox="1"/>
          <p:nvPr/>
        </p:nvSpPr>
        <p:spPr>
          <a:xfrm>
            <a:off x="251275" y="1017725"/>
            <a:ext cx="3921300" cy="381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Poppins"/>
                <a:ea typeface="Poppins"/>
                <a:cs typeface="Poppins"/>
                <a:sym typeface="Poppins"/>
              </a:rPr>
              <a:t>The </a:t>
            </a:r>
            <a:r>
              <a:rPr b="1" lang="en">
                <a:solidFill>
                  <a:schemeClr val="dk1"/>
                </a:solidFill>
                <a:latin typeface="Poppins"/>
                <a:ea typeface="Poppins"/>
                <a:cs typeface="Poppins"/>
                <a:sym typeface="Poppins"/>
              </a:rPr>
              <a:t>majority of non-fraud (blue) has a low probability, while fraud (red) is concentrated at high values.</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just">
              <a:spcBef>
                <a:spcPts val="1000"/>
              </a:spcBef>
              <a:spcAft>
                <a:spcPts val="0"/>
              </a:spcAft>
              <a:buClr>
                <a:schemeClr val="dk1"/>
              </a:buClr>
              <a:buSzPts val="1100"/>
              <a:buFont typeface="Arial"/>
              <a:buNone/>
            </a:pPr>
            <a:r>
              <a:rPr b="1" lang="en">
                <a:solidFill>
                  <a:schemeClr val="dk1"/>
                </a:solidFill>
                <a:latin typeface="Poppins"/>
                <a:ea typeface="Poppins"/>
                <a:cs typeface="Poppins"/>
                <a:sym typeface="Poppins"/>
              </a:rPr>
              <a:t>The threshold of 0.840 (dashed line) is the model’s decision limit in classifying fraud.</a:t>
            </a:r>
            <a:r>
              <a:rPr lang="en">
                <a:solidFill>
                  <a:schemeClr val="dk1"/>
                </a:solidFill>
                <a:latin typeface="Poppins"/>
                <a:ea typeface="Poppins"/>
                <a:cs typeface="Poppins"/>
                <a:sym typeface="Poppins"/>
              </a:rPr>
              <a:t> The </a:t>
            </a:r>
            <a:r>
              <a:rPr b="1" lang="en">
                <a:solidFill>
                  <a:schemeClr val="dk1"/>
                </a:solidFill>
                <a:latin typeface="Poppins"/>
                <a:ea typeface="Poppins"/>
                <a:cs typeface="Poppins"/>
                <a:sym typeface="Poppins"/>
              </a:rPr>
              <a:t>model is able to separate the two classes, but there is still overlap, which can lead to false positives or false negatives.</a:t>
            </a:r>
            <a:endParaRPr b="1">
              <a:solidFill>
                <a:schemeClr val="dk1"/>
              </a:solidFill>
              <a:latin typeface="Poppins"/>
              <a:ea typeface="Poppins"/>
              <a:cs typeface="Poppins"/>
              <a:sym typeface="Poppins"/>
            </a:endParaRPr>
          </a:p>
          <a:p>
            <a:pPr indent="0" lvl="0" marL="0" rtl="0" algn="just">
              <a:spcBef>
                <a:spcPts val="1000"/>
              </a:spcBef>
              <a:spcAft>
                <a:spcPts val="100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nvSpPr>
        <p:spPr>
          <a:xfrm>
            <a:off x="451250" y="1017725"/>
            <a:ext cx="3885600" cy="381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Poppins"/>
                <a:ea typeface="Poppins"/>
                <a:cs typeface="Poppins"/>
                <a:sym typeface="Poppins"/>
              </a:rPr>
              <a:t>The </a:t>
            </a:r>
            <a:r>
              <a:rPr b="1" lang="en">
                <a:solidFill>
                  <a:schemeClr val="dk1"/>
                </a:solidFill>
                <a:latin typeface="Poppins"/>
                <a:ea typeface="Poppins"/>
                <a:cs typeface="Poppins"/>
                <a:sym typeface="Poppins"/>
              </a:rPr>
              <a:t>model successfully classified 83,426 non-frauds and 3,367 frauds correctly.</a:t>
            </a:r>
            <a:r>
              <a:rPr lang="en">
                <a:solidFill>
                  <a:schemeClr val="dk1"/>
                </a:solidFill>
                <a:latin typeface="Poppins"/>
                <a:ea typeface="Poppins"/>
                <a:cs typeface="Poppins"/>
                <a:sym typeface="Poppins"/>
              </a:rPr>
              <a:t> However, </a:t>
            </a:r>
            <a:r>
              <a:rPr b="1" lang="en">
                <a:solidFill>
                  <a:schemeClr val="dk1"/>
                </a:solidFill>
                <a:latin typeface="Poppins"/>
                <a:ea typeface="Poppins"/>
                <a:cs typeface="Poppins"/>
                <a:sym typeface="Poppins"/>
              </a:rPr>
              <a:t>there were still 497 false positives (non-frauds that were incorrectly classified as fraud) and 187 false negatives (frauds that were missed).</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just">
              <a:spcBef>
                <a:spcPts val="1000"/>
              </a:spcBef>
              <a:spcAft>
                <a:spcPts val="0"/>
              </a:spcAft>
              <a:buClr>
                <a:schemeClr val="dk1"/>
              </a:buClr>
              <a:buSzPts val="1100"/>
              <a:buFont typeface="Arial"/>
              <a:buNone/>
            </a:pPr>
            <a:r>
              <a:rPr lang="en">
                <a:solidFill>
                  <a:schemeClr val="dk1"/>
                </a:solidFill>
                <a:latin typeface="Poppins"/>
                <a:ea typeface="Poppins"/>
                <a:cs typeface="Poppins"/>
                <a:sym typeface="Poppins"/>
              </a:rPr>
              <a:t>With a </a:t>
            </a:r>
            <a:r>
              <a:rPr b="1" lang="en">
                <a:solidFill>
                  <a:schemeClr val="dk1"/>
                </a:solidFill>
                <a:latin typeface="Poppins"/>
                <a:ea typeface="Poppins"/>
                <a:cs typeface="Poppins"/>
                <a:sym typeface="Poppins"/>
              </a:rPr>
              <a:t>precision of 0.871, a recall of 0.947, and an F1-score of 0.908, the model has a good balance between accuracy and fraud detection.</a:t>
            </a:r>
            <a:endParaRPr b="1">
              <a:solidFill>
                <a:schemeClr val="dk1"/>
              </a:solidFill>
              <a:latin typeface="Poppins"/>
              <a:ea typeface="Poppins"/>
              <a:cs typeface="Poppins"/>
              <a:sym typeface="Poppins"/>
            </a:endParaRPr>
          </a:p>
          <a:p>
            <a:pPr indent="0" lvl="0" marL="0" rtl="0" algn="just">
              <a:spcBef>
                <a:spcPts val="1000"/>
              </a:spcBef>
              <a:spcAft>
                <a:spcPts val="1000"/>
              </a:spcAft>
              <a:buNone/>
            </a:pPr>
            <a:r>
              <a:t/>
            </a:r>
            <a:endParaRPr>
              <a:solidFill>
                <a:schemeClr val="dk1"/>
              </a:solidFill>
              <a:latin typeface="Poppins"/>
              <a:ea typeface="Poppins"/>
              <a:cs typeface="Poppins"/>
              <a:sym typeface="Poppins"/>
            </a:endParaRPr>
          </a:p>
        </p:txBody>
      </p:sp>
      <p:sp>
        <p:nvSpPr>
          <p:cNvPr id="406" name="Google Shape;406;p55"/>
          <p:cNvSpPr txBox="1"/>
          <p:nvPr/>
        </p:nvSpPr>
        <p:spPr>
          <a:xfrm>
            <a:off x="311700" y="445025"/>
            <a:ext cx="625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Evaluation by Confusion Matrix</a:t>
            </a:r>
            <a:endParaRPr b="1" sz="2400">
              <a:solidFill>
                <a:srgbClr val="000000"/>
              </a:solidFill>
              <a:latin typeface="Poppins"/>
              <a:ea typeface="Poppins"/>
              <a:cs typeface="Poppins"/>
              <a:sym typeface="Poppins"/>
            </a:endParaRPr>
          </a:p>
        </p:txBody>
      </p:sp>
      <p:pic>
        <p:nvPicPr>
          <p:cNvPr id="407" name="Google Shape;407;p55"/>
          <p:cNvPicPr preferRelativeResize="0"/>
          <p:nvPr/>
        </p:nvPicPr>
        <p:blipFill>
          <a:blip r:embed="rId3">
            <a:alphaModFix/>
          </a:blip>
          <a:stretch>
            <a:fillRect/>
          </a:stretch>
        </p:blipFill>
        <p:spPr>
          <a:xfrm>
            <a:off x="4564075" y="1170125"/>
            <a:ext cx="3630945"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6"/>
          <p:cNvPicPr preferRelativeResize="0"/>
          <p:nvPr/>
        </p:nvPicPr>
        <p:blipFill rotWithShape="1">
          <a:blip r:embed="rId3">
            <a:alphaModFix/>
          </a:blip>
          <a:srcRect b="0" l="38891" r="3729" t="0"/>
          <a:stretch/>
        </p:blipFill>
        <p:spPr>
          <a:xfrm>
            <a:off x="4716950" y="0"/>
            <a:ext cx="4427050" cy="5143499"/>
          </a:xfrm>
          <a:prstGeom prst="rect">
            <a:avLst/>
          </a:prstGeom>
          <a:noFill/>
          <a:ln>
            <a:noFill/>
          </a:ln>
        </p:spPr>
      </p:pic>
      <p:sp>
        <p:nvSpPr>
          <p:cNvPr id="413" name="Google Shape;413;p56"/>
          <p:cNvSpPr txBox="1"/>
          <p:nvPr/>
        </p:nvSpPr>
        <p:spPr>
          <a:xfrm>
            <a:off x="561300" y="2150850"/>
            <a:ext cx="3608700" cy="8418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Data </a:t>
            </a:r>
            <a:endParaRPr sz="3600">
              <a:solidFill>
                <a:srgbClr val="000000"/>
              </a:solidFill>
              <a:latin typeface="Poppins ExtraBold"/>
              <a:ea typeface="Poppins ExtraBold"/>
              <a:cs typeface="Poppins ExtraBold"/>
              <a:sym typeface="Poppins ExtraBold"/>
            </a:endParaRPr>
          </a:p>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Visualization</a:t>
            </a:r>
            <a:endParaRPr sz="3600">
              <a:solidFill>
                <a:srgbClr val="000000"/>
              </a:solidFill>
              <a:latin typeface="Poppins ExtraBold"/>
              <a:ea typeface="Poppins ExtraBold"/>
              <a:cs typeface="Poppins ExtraBold"/>
              <a:sym typeface="Poppins ExtraBold"/>
            </a:endParaRPr>
          </a:p>
        </p:txBody>
      </p:sp>
      <p:sp>
        <p:nvSpPr>
          <p:cNvPr id="414" name="Google Shape;414;p56"/>
          <p:cNvSpPr/>
          <p:nvPr/>
        </p:nvSpPr>
        <p:spPr>
          <a:xfrm>
            <a:off x="561300" y="3137050"/>
            <a:ext cx="3633900" cy="124200"/>
          </a:xfrm>
          <a:prstGeom prst="rect">
            <a:avLst/>
          </a:prstGeom>
          <a:solidFill>
            <a:srgbClr val="000000"/>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7"/>
          <p:cNvSpPr txBox="1"/>
          <p:nvPr>
            <p:ph idx="4294967295" type="title"/>
          </p:nvPr>
        </p:nvSpPr>
        <p:spPr>
          <a:xfrm>
            <a:off x="152400" y="336225"/>
            <a:ext cx="7236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latin typeface="Poppins"/>
                <a:ea typeface="Poppins"/>
                <a:cs typeface="Poppins"/>
                <a:sym typeface="Poppins"/>
              </a:rPr>
              <a:t>Cab Dashboard</a:t>
            </a:r>
            <a:endParaRPr b="1" sz="2400">
              <a:latin typeface="Poppins"/>
              <a:ea typeface="Poppins"/>
              <a:cs typeface="Poppins"/>
              <a:sym typeface="Poppins"/>
            </a:endParaRPr>
          </a:p>
          <a:p>
            <a:pPr indent="0" lvl="0" marL="0" rtl="0" algn="l">
              <a:lnSpc>
                <a:spcPct val="100000"/>
              </a:lnSpc>
              <a:spcBef>
                <a:spcPts val="0"/>
              </a:spcBef>
              <a:spcAft>
                <a:spcPts val="0"/>
              </a:spcAft>
              <a:buSzPts val="2800"/>
              <a:buNone/>
            </a:pPr>
            <a:r>
              <a:t/>
            </a:r>
            <a:endParaRPr b="1" sz="2400">
              <a:latin typeface="Poppins"/>
              <a:ea typeface="Poppins"/>
              <a:cs typeface="Poppins"/>
              <a:sym typeface="Poppins"/>
            </a:endParaRPr>
          </a:p>
        </p:txBody>
      </p:sp>
      <p:pic>
        <p:nvPicPr>
          <p:cNvPr id="420" name="Google Shape;420;p57" title="fraud_transaction.PNG"/>
          <p:cNvPicPr preferRelativeResize="0"/>
          <p:nvPr/>
        </p:nvPicPr>
        <p:blipFill>
          <a:blip r:embed="rId3">
            <a:alphaModFix/>
          </a:blip>
          <a:stretch>
            <a:fillRect/>
          </a:stretch>
        </p:blipFill>
        <p:spPr>
          <a:xfrm>
            <a:off x="152400" y="1061325"/>
            <a:ext cx="6992365" cy="3929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561300" y="2150850"/>
            <a:ext cx="3608700" cy="841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sz="3200">
                <a:latin typeface="Poppins ExtraBold"/>
                <a:ea typeface="Poppins ExtraBold"/>
                <a:cs typeface="Poppins ExtraBold"/>
                <a:sym typeface="Poppins ExtraBold"/>
              </a:rPr>
              <a:t>Data Insight</a:t>
            </a:r>
            <a:endParaRPr sz="3200">
              <a:latin typeface="Poppins ExtraBold"/>
              <a:ea typeface="Poppins ExtraBold"/>
              <a:cs typeface="Poppins ExtraBold"/>
              <a:sym typeface="Poppins ExtraBold"/>
            </a:endParaRPr>
          </a:p>
        </p:txBody>
      </p:sp>
      <p:sp>
        <p:nvSpPr>
          <p:cNvPr id="426" name="Google Shape;426;p58"/>
          <p:cNvSpPr/>
          <p:nvPr/>
        </p:nvSpPr>
        <p:spPr>
          <a:xfrm>
            <a:off x="561300" y="2992650"/>
            <a:ext cx="3633900" cy="124200"/>
          </a:xfrm>
          <a:prstGeom prst="rect">
            <a:avLst/>
          </a:prstGeom>
          <a:solidFill>
            <a:schemeClr val="dk1"/>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p58"/>
          <p:cNvPicPr preferRelativeResize="0"/>
          <p:nvPr/>
        </p:nvPicPr>
        <p:blipFill>
          <a:blip r:embed="rId3">
            <a:alphaModFix/>
          </a:blip>
          <a:stretch>
            <a:fillRect/>
          </a:stretch>
        </p:blipFill>
        <p:spPr>
          <a:xfrm>
            <a:off x="5711908" y="0"/>
            <a:ext cx="3432083"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nvSpPr>
        <p:spPr>
          <a:xfrm>
            <a:off x="3030950" y="975675"/>
            <a:ext cx="5814600" cy="40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Factors that determine whether a transaction is fraudulent include:</a:t>
            </a:r>
            <a:endParaRPr>
              <a:solidFill>
                <a:schemeClr val="dk2"/>
              </a:solidFill>
              <a:latin typeface="Poppins"/>
              <a:ea typeface="Poppins"/>
              <a:cs typeface="Poppins"/>
              <a:sym typeface="Poppins"/>
            </a:endParaRPr>
          </a:p>
          <a:p>
            <a:pPr indent="-317500" lvl="0" marL="457200" rtl="0" algn="l">
              <a:spcBef>
                <a:spcPts val="1000"/>
              </a:spcBef>
              <a:spcAft>
                <a:spcPts val="0"/>
              </a:spcAft>
              <a:buClr>
                <a:schemeClr val="dk2"/>
              </a:buClr>
              <a:buSzPts val="1400"/>
              <a:buFont typeface="Poppins"/>
              <a:buChar char="●"/>
            </a:pPr>
            <a:r>
              <a:rPr b="1" lang="en">
                <a:solidFill>
                  <a:schemeClr val="dk2"/>
                </a:solidFill>
                <a:latin typeface="Poppins"/>
                <a:ea typeface="Poppins"/>
                <a:cs typeface="Poppins"/>
                <a:sym typeface="Poppins"/>
              </a:rPr>
              <a:t>Number of duplicate transactions</a:t>
            </a:r>
            <a:r>
              <a:rPr lang="en">
                <a:solidFill>
                  <a:schemeClr val="dk2"/>
                </a:solidFill>
                <a:latin typeface="Poppins"/>
                <a:ea typeface="Poppins"/>
                <a:cs typeface="Poppins"/>
                <a:sym typeface="Poppins"/>
              </a:rPr>
              <a:t>: The more duplicate transactions there are, the more likely it is that the transaction is occurring.</a:t>
            </a:r>
            <a:endParaRPr>
              <a:solidFill>
                <a:schemeClr val="dk2"/>
              </a:solidFill>
              <a:latin typeface="Poppins"/>
              <a:ea typeface="Poppins"/>
              <a:cs typeface="Poppins"/>
              <a:sym typeface="Poppins"/>
            </a:endParaRPr>
          </a:p>
          <a:p>
            <a:pPr indent="-317500" lvl="0" marL="457200" rtl="0" algn="l">
              <a:spcBef>
                <a:spcPts val="1000"/>
              </a:spcBef>
              <a:spcAft>
                <a:spcPts val="0"/>
              </a:spcAft>
              <a:buClr>
                <a:schemeClr val="dk2"/>
              </a:buClr>
              <a:buSzPts val="1400"/>
              <a:buFont typeface="Poppins"/>
              <a:buChar char="●"/>
            </a:pPr>
            <a:r>
              <a:rPr b="1" lang="en">
                <a:solidFill>
                  <a:schemeClr val="dk2"/>
                </a:solidFill>
                <a:latin typeface="Poppins"/>
                <a:ea typeface="Poppins"/>
                <a:cs typeface="Poppins"/>
                <a:sym typeface="Poppins"/>
              </a:rPr>
              <a:t>Transaction duration</a:t>
            </a:r>
            <a:r>
              <a:rPr lang="en">
                <a:solidFill>
                  <a:schemeClr val="dk2"/>
                </a:solidFill>
                <a:latin typeface="Poppins"/>
                <a:ea typeface="Poppins"/>
                <a:cs typeface="Poppins"/>
                <a:sym typeface="Poppins"/>
              </a:rPr>
              <a:t>: Unusual time taken to send a transaction can be an indication of suspicious activity.</a:t>
            </a:r>
            <a:endParaRPr>
              <a:solidFill>
                <a:schemeClr val="dk2"/>
              </a:solidFill>
              <a:latin typeface="Poppins"/>
              <a:ea typeface="Poppins"/>
              <a:cs typeface="Poppins"/>
              <a:sym typeface="Poppins"/>
            </a:endParaRPr>
          </a:p>
          <a:p>
            <a:pPr indent="-317500" lvl="0" marL="457200" rtl="0" algn="l">
              <a:spcBef>
                <a:spcPts val="1000"/>
              </a:spcBef>
              <a:spcAft>
                <a:spcPts val="0"/>
              </a:spcAft>
              <a:buClr>
                <a:schemeClr val="dk2"/>
              </a:buClr>
              <a:buSzPts val="1400"/>
              <a:buFont typeface="Poppins"/>
              <a:buChar char="●"/>
            </a:pPr>
            <a:r>
              <a:rPr b="1" lang="en">
                <a:solidFill>
                  <a:schemeClr val="dk2"/>
                </a:solidFill>
                <a:latin typeface="Poppins"/>
                <a:ea typeface="Poppins"/>
                <a:cs typeface="Poppins"/>
                <a:sym typeface="Poppins"/>
              </a:rPr>
              <a:t>Geographic location of the transaction</a:t>
            </a:r>
            <a:r>
              <a:rPr lang="en">
                <a:solidFill>
                  <a:schemeClr val="dk2"/>
                </a:solidFill>
                <a:latin typeface="Poppins"/>
                <a:ea typeface="Poppins"/>
                <a:cs typeface="Poppins"/>
                <a:sym typeface="Poppins"/>
              </a:rPr>
              <a:t>: Significant differences in location from normal transaction patterns can be a sign of potential fraud.</a:t>
            </a:r>
            <a:endParaRPr>
              <a:solidFill>
                <a:schemeClr val="dk2"/>
              </a:solidFill>
              <a:latin typeface="Poppins"/>
              <a:ea typeface="Poppins"/>
              <a:cs typeface="Poppins"/>
              <a:sym typeface="Poppins"/>
            </a:endParaRPr>
          </a:p>
          <a:p>
            <a:pPr indent="-317500" lvl="0" marL="457200" rtl="0" algn="l">
              <a:spcBef>
                <a:spcPts val="1000"/>
              </a:spcBef>
              <a:spcAft>
                <a:spcPts val="0"/>
              </a:spcAft>
              <a:buClr>
                <a:schemeClr val="dk2"/>
              </a:buClr>
              <a:buSzPts val="1400"/>
              <a:buFont typeface="Poppins"/>
              <a:buChar char="●"/>
            </a:pPr>
            <a:r>
              <a:rPr b="1" lang="en">
                <a:solidFill>
                  <a:schemeClr val="dk2"/>
                </a:solidFill>
                <a:latin typeface="Poppins"/>
                <a:ea typeface="Poppins"/>
                <a:cs typeface="Poppins"/>
                <a:sym typeface="Poppins"/>
              </a:rPr>
              <a:t>Speed ​​of transaction</a:t>
            </a:r>
            <a:r>
              <a:rPr lang="en">
                <a:solidFill>
                  <a:schemeClr val="dk2"/>
                </a:solidFill>
                <a:latin typeface="Poppins"/>
                <a:ea typeface="Poppins"/>
                <a:cs typeface="Poppins"/>
                <a:sym typeface="Poppins"/>
              </a:rPr>
              <a:t>: Transactions that occur in a very short time compared to normal patterns can be toxic.</a:t>
            </a:r>
            <a:endParaRPr>
              <a:solidFill>
                <a:schemeClr val="dk2"/>
              </a:solidFill>
              <a:latin typeface="Poppins"/>
              <a:ea typeface="Poppins"/>
              <a:cs typeface="Poppins"/>
              <a:sym typeface="Poppins"/>
            </a:endParaRPr>
          </a:p>
          <a:p>
            <a:pPr indent="-317500" lvl="0" marL="457200" rtl="0" algn="l">
              <a:spcBef>
                <a:spcPts val="1000"/>
              </a:spcBef>
              <a:spcAft>
                <a:spcPts val="1000"/>
              </a:spcAft>
              <a:buClr>
                <a:schemeClr val="dk2"/>
              </a:buClr>
              <a:buSzPts val="1400"/>
              <a:buFont typeface="Poppins"/>
              <a:buChar char="●"/>
            </a:pPr>
            <a:r>
              <a:rPr b="1" lang="en">
                <a:solidFill>
                  <a:schemeClr val="dk2"/>
                </a:solidFill>
                <a:latin typeface="Poppins"/>
                <a:ea typeface="Poppins"/>
                <a:cs typeface="Poppins"/>
                <a:sym typeface="Poppins"/>
              </a:rPr>
              <a:t>Large transaction amounts</a:t>
            </a:r>
            <a:r>
              <a:rPr lang="en">
                <a:solidFill>
                  <a:schemeClr val="dk2"/>
                </a:solidFill>
                <a:latin typeface="Poppins"/>
                <a:ea typeface="Poppins"/>
                <a:cs typeface="Poppins"/>
                <a:sym typeface="Poppins"/>
              </a:rPr>
              <a:t>: Transactions with values ​​that are much larger than average can be an indication of fraud.</a:t>
            </a:r>
            <a:endParaRPr>
              <a:solidFill>
                <a:schemeClr val="dk2"/>
              </a:solidFill>
              <a:latin typeface="Poppins"/>
              <a:ea typeface="Poppins"/>
              <a:cs typeface="Poppins"/>
              <a:sym typeface="Poppins"/>
            </a:endParaRPr>
          </a:p>
        </p:txBody>
      </p:sp>
      <p:sp>
        <p:nvSpPr>
          <p:cNvPr id="433" name="Google Shape;433;p59"/>
          <p:cNvSpPr txBox="1"/>
          <p:nvPr/>
        </p:nvSpPr>
        <p:spPr>
          <a:xfrm>
            <a:off x="311700" y="445025"/>
            <a:ext cx="7137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Based on </a:t>
            </a:r>
            <a:r>
              <a:rPr b="1" lang="en" sz="2400">
                <a:latin typeface="Poppins"/>
                <a:ea typeface="Poppins"/>
                <a:cs typeface="Poppins"/>
                <a:sym typeface="Poppins"/>
              </a:rPr>
              <a:t>Key Indicators</a:t>
            </a:r>
            <a:r>
              <a:rPr b="1" lang="en" sz="2400">
                <a:solidFill>
                  <a:srgbClr val="000000"/>
                </a:solidFill>
                <a:latin typeface="Poppins"/>
                <a:ea typeface="Poppins"/>
                <a:cs typeface="Poppins"/>
                <a:sym typeface="Poppins"/>
              </a:rPr>
              <a:t> </a:t>
            </a:r>
            <a:endParaRPr b="1" sz="2400">
              <a:solidFill>
                <a:srgbClr val="000000"/>
              </a:solidFill>
              <a:latin typeface="Poppins"/>
              <a:ea typeface="Poppins"/>
              <a:cs typeface="Poppins"/>
              <a:sym typeface="Poppins"/>
            </a:endParaRPr>
          </a:p>
        </p:txBody>
      </p:sp>
      <p:pic>
        <p:nvPicPr>
          <p:cNvPr id="434" name="Google Shape;434;p59"/>
          <p:cNvPicPr preferRelativeResize="0"/>
          <p:nvPr/>
        </p:nvPicPr>
        <p:blipFill>
          <a:blip r:embed="rId3">
            <a:alphaModFix/>
          </a:blip>
          <a:stretch>
            <a:fillRect/>
          </a:stretch>
        </p:blipFill>
        <p:spPr>
          <a:xfrm>
            <a:off x="152400" y="1639250"/>
            <a:ext cx="2726149" cy="2726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0"/>
          <p:cNvSpPr txBox="1"/>
          <p:nvPr/>
        </p:nvSpPr>
        <p:spPr>
          <a:xfrm>
            <a:off x="3030950" y="1478675"/>
            <a:ext cx="5814600" cy="254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2"/>
                </a:solidFill>
                <a:latin typeface="Poppins"/>
                <a:ea typeface="Poppins"/>
                <a:cs typeface="Poppins"/>
                <a:sym typeface="Poppins"/>
              </a:rPr>
              <a:t>Areas with </a:t>
            </a:r>
            <a:r>
              <a:rPr b="1" lang="en">
                <a:solidFill>
                  <a:schemeClr val="dk2"/>
                </a:solidFill>
                <a:latin typeface="Poppins"/>
                <a:ea typeface="Poppins"/>
                <a:cs typeface="Poppins"/>
                <a:sym typeface="Poppins"/>
              </a:rPr>
              <a:t>high population density</a:t>
            </a:r>
            <a:r>
              <a:rPr lang="en">
                <a:solidFill>
                  <a:schemeClr val="dk2"/>
                </a:solidFill>
                <a:latin typeface="Poppins"/>
                <a:ea typeface="Poppins"/>
                <a:cs typeface="Poppins"/>
                <a:sym typeface="Poppins"/>
              </a:rPr>
              <a:t> often have </a:t>
            </a:r>
            <a:r>
              <a:rPr b="1" lang="en">
                <a:solidFill>
                  <a:schemeClr val="dk2"/>
                </a:solidFill>
                <a:latin typeface="Poppins"/>
                <a:ea typeface="Poppins"/>
                <a:cs typeface="Poppins"/>
                <a:sym typeface="Poppins"/>
              </a:rPr>
              <a:t>large transaction volumes</a:t>
            </a:r>
            <a:r>
              <a:rPr lang="en">
                <a:solidFill>
                  <a:schemeClr val="dk2"/>
                </a:solidFill>
                <a:latin typeface="Poppins"/>
                <a:ea typeface="Poppins"/>
                <a:cs typeface="Poppins"/>
                <a:sym typeface="Poppins"/>
              </a:rPr>
              <a:t>, including credit card usage, which is an </a:t>
            </a:r>
            <a:r>
              <a:rPr b="1" lang="en">
                <a:solidFill>
                  <a:schemeClr val="dk2"/>
                </a:solidFill>
                <a:latin typeface="Poppins"/>
                <a:ea typeface="Poppins"/>
                <a:cs typeface="Poppins"/>
                <a:sym typeface="Poppins"/>
              </a:rPr>
              <a:t>opportunity for fraudsters</a:t>
            </a:r>
            <a:r>
              <a:rPr lang="en">
                <a:solidFill>
                  <a:schemeClr val="dk2"/>
                </a:solidFill>
                <a:latin typeface="Poppins"/>
                <a:ea typeface="Poppins"/>
                <a:cs typeface="Poppins"/>
                <a:sym typeface="Poppins"/>
              </a:rPr>
              <a:t> to commit fraud. The density and number of transactions </a:t>
            </a:r>
            <a:r>
              <a:rPr b="1" lang="en">
                <a:solidFill>
                  <a:schemeClr val="dk2"/>
                </a:solidFill>
                <a:latin typeface="Poppins"/>
                <a:ea typeface="Poppins"/>
                <a:cs typeface="Poppins"/>
                <a:sym typeface="Poppins"/>
              </a:rPr>
              <a:t>create loopholes for fraudulent practices</a:t>
            </a:r>
            <a:r>
              <a:rPr lang="en">
                <a:solidFill>
                  <a:schemeClr val="dk2"/>
                </a:solidFill>
                <a:latin typeface="Poppins"/>
                <a:ea typeface="Poppins"/>
                <a:cs typeface="Poppins"/>
                <a:sym typeface="Poppins"/>
              </a:rPr>
              <a:t> that are difficult to detect. </a:t>
            </a:r>
            <a:endParaRPr>
              <a:solidFill>
                <a:schemeClr val="dk2"/>
              </a:solidFill>
              <a:latin typeface="Poppins"/>
              <a:ea typeface="Poppins"/>
              <a:cs typeface="Poppins"/>
              <a:sym typeface="Poppins"/>
            </a:endParaRPr>
          </a:p>
          <a:p>
            <a:pPr indent="0" lvl="0" marL="0" rtl="0" algn="just">
              <a:spcBef>
                <a:spcPts val="1000"/>
              </a:spcBef>
              <a:spcAft>
                <a:spcPts val="1000"/>
              </a:spcAft>
              <a:buNone/>
            </a:pPr>
            <a:r>
              <a:rPr lang="en">
                <a:solidFill>
                  <a:schemeClr val="dk2"/>
                </a:solidFill>
                <a:latin typeface="Poppins"/>
                <a:ea typeface="Poppins"/>
                <a:cs typeface="Poppins"/>
                <a:sym typeface="Poppins"/>
              </a:rPr>
              <a:t>Therefore, </a:t>
            </a:r>
            <a:r>
              <a:rPr b="1" lang="en">
                <a:solidFill>
                  <a:schemeClr val="dk2"/>
                </a:solidFill>
                <a:latin typeface="Poppins"/>
                <a:ea typeface="Poppins"/>
                <a:cs typeface="Poppins"/>
                <a:sym typeface="Poppins"/>
              </a:rPr>
              <a:t>optimal steps are needed to detect fraudulent transactions.</a:t>
            </a:r>
            <a:r>
              <a:rPr lang="en">
                <a:solidFill>
                  <a:schemeClr val="dk2"/>
                </a:solidFill>
                <a:latin typeface="Poppins"/>
                <a:ea typeface="Poppins"/>
                <a:cs typeface="Poppins"/>
                <a:sym typeface="Poppins"/>
              </a:rPr>
              <a:t> The manual process is time-consuming, so an </a:t>
            </a:r>
            <a:r>
              <a:rPr b="1" lang="en">
                <a:solidFill>
                  <a:schemeClr val="dk2"/>
                </a:solidFill>
                <a:latin typeface="Poppins"/>
                <a:ea typeface="Poppins"/>
                <a:cs typeface="Poppins"/>
                <a:sym typeface="Poppins"/>
              </a:rPr>
              <a:t>automated system that analyzes transactions</a:t>
            </a:r>
            <a:r>
              <a:rPr lang="en">
                <a:solidFill>
                  <a:schemeClr val="dk2"/>
                </a:solidFill>
                <a:latin typeface="Poppins"/>
                <a:ea typeface="Poppins"/>
                <a:cs typeface="Poppins"/>
                <a:sym typeface="Poppins"/>
              </a:rPr>
              <a:t> in real-time is needed to detect suspicious activity more efficiently.</a:t>
            </a:r>
            <a:endParaRPr>
              <a:solidFill>
                <a:schemeClr val="dk2"/>
              </a:solidFill>
              <a:latin typeface="Poppins"/>
              <a:ea typeface="Poppins"/>
              <a:cs typeface="Poppins"/>
              <a:sym typeface="Poppins"/>
            </a:endParaRPr>
          </a:p>
        </p:txBody>
      </p:sp>
      <p:sp>
        <p:nvSpPr>
          <p:cNvPr id="440" name="Google Shape;440;p60"/>
          <p:cNvSpPr txBox="1"/>
          <p:nvPr/>
        </p:nvSpPr>
        <p:spPr>
          <a:xfrm>
            <a:off x="311700" y="445025"/>
            <a:ext cx="7137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Based on Region</a:t>
            </a:r>
            <a:endParaRPr b="1" sz="2400">
              <a:solidFill>
                <a:srgbClr val="000000"/>
              </a:solidFill>
              <a:latin typeface="Poppins"/>
              <a:ea typeface="Poppins"/>
              <a:cs typeface="Poppins"/>
              <a:sym typeface="Poppins"/>
            </a:endParaRPr>
          </a:p>
        </p:txBody>
      </p:sp>
      <p:pic>
        <p:nvPicPr>
          <p:cNvPr id="441" name="Google Shape;441;p60"/>
          <p:cNvPicPr preferRelativeResize="0"/>
          <p:nvPr/>
        </p:nvPicPr>
        <p:blipFill>
          <a:blip r:embed="rId3">
            <a:alphaModFix/>
          </a:blip>
          <a:stretch>
            <a:fillRect/>
          </a:stretch>
        </p:blipFill>
        <p:spPr>
          <a:xfrm>
            <a:off x="152400" y="1639250"/>
            <a:ext cx="2726149" cy="27261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nvSpPr>
        <p:spPr>
          <a:xfrm>
            <a:off x="3030950" y="1478675"/>
            <a:ext cx="5814600" cy="254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2"/>
                </a:solidFill>
                <a:latin typeface="Poppins"/>
                <a:ea typeface="Poppins"/>
                <a:cs typeface="Poppins"/>
                <a:sym typeface="Poppins"/>
              </a:rPr>
              <a:t>Fraud detection model performed very well</a:t>
            </a:r>
            <a:r>
              <a:rPr lang="en">
                <a:solidFill>
                  <a:schemeClr val="dk2"/>
                </a:solidFill>
                <a:latin typeface="Poppins"/>
                <a:ea typeface="Poppins"/>
                <a:cs typeface="Poppins"/>
                <a:sym typeface="Poppins"/>
              </a:rPr>
              <a:t> in distinguishing fraudulent and non-fraudulent transactions, as indicated by an </a:t>
            </a:r>
            <a:r>
              <a:rPr b="1" lang="en">
                <a:solidFill>
                  <a:schemeClr val="dk2"/>
                </a:solidFill>
                <a:latin typeface="Poppins"/>
                <a:ea typeface="Poppins"/>
                <a:cs typeface="Poppins"/>
                <a:sym typeface="Poppins"/>
              </a:rPr>
              <a:t>AP Score of 0.960 and an AUC of 0.999</a:t>
            </a:r>
            <a:r>
              <a:rPr lang="en">
                <a:solidFill>
                  <a:schemeClr val="dk2"/>
                </a:solidFill>
                <a:latin typeface="Poppins"/>
                <a:ea typeface="Poppins"/>
                <a:cs typeface="Poppins"/>
                <a:sym typeface="Poppins"/>
              </a:rPr>
              <a:t>. The </a:t>
            </a:r>
            <a:r>
              <a:rPr b="1" lang="en">
                <a:solidFill>
                  <a:schemeClr val="dk2"/>
                </a:solidFill>
                <a:latin typeface="Poppins"/>
                <a:ea typeface="Poppins"/>
                <a:cs typeface="Poppins"/>
                <a:sym typeface="Poppins"/>
              </a:rPr>
              <a:t>model showed an optimal balance between precision and recall</a:t>
            </a:r>
            <a:r>
              <a:rPr lang="en">
                <a:solidFill>
                  <a:schemeClr val="dk2"/>
                </a:solidFill>
                <a:latin typeface="Poppins"/>
                <a:ea typeface="Poppins"/>
                <a:cs typeface="Poppins"/>
                <a:sym typeface="Poppins"/>
              </a:rPr>
              <a:t>, with stable detection capabilities across thresholds. </a:t>
            </a:r>
            <a:endParaRPr>
              <a:solidFill>
                <a:schemeClr val="dk2"/>
              </a:solidFill>
              <a:latin typeface="Poppins"/>
              <a:ea typeface="Poppins"/>
              <a:cs typeface="Poppins"/>
              <a:sym typeface="Poppins"/>
            </a:endParaRPr>
          </a:p>
          <a:p>
            <a:pPr indent="0" lvl="0" marL="0" rtl="0" algn="just">
              <a:spcBef>
                <a:spcPts val="1000"/>
              </a:spcBef>
              <a:spcAft>
                <a:spcPts val="1000"/>
              </a:spcAft>
              <a:buNone/>
            </a:pPr>
            <a:r>
              <a:rPr lang="en">
                <a:solidFill>
                  <a:schemeClr val="dk2"/>
                </a:solidFill>
                <a:latin typeface="Poppins"/>
                <a:ea typeface="Poppins"/>
                <a:cs typeface="Poppins"/>
                <a:sym typeface="Poppins"/>
              </a:rPr>
              <a:t>Although the </a:t>
            </a:r>
            <a:r>
              <a:rPr b="1" lang="en">
                <a:solidFill>
                  <a:schemeClr val="dk2"/>
                </a:solidFill>
                <a:latin typeface="Poppins"/>
                <a:ea typeface="Poppins"/>
                <a:cs typeface="Poppins"/>
                <a:sym typeface="Poppins"/>
              </a:rPr>
              <a:t>model successfully classified most transactions correctly</a:t>
            </a:r>
            <a:r>
              <a:rPr lang="en">
                <a:solidFill>
                  <a:schemeClr val="dk2"/>
                </a:solidFill>
                <a:latin typeface="Poppins"/>
                <a:ea typeface="Poppins"/>
                <a:cs typeface="Poppins"/>
                <a:sym typeface="Poppins"/>
              </a:rPr>
              <a:t>, there were </a:t>
            </a:r>
            <a:r>
              <a:rPr b="1" lang="en">
                <a:solidFill>
                  <a:schemeClr val="dk2"/>
                </a:solidFill>
                <a:latin typeface="Poppins"/>
                <a:ea typeface="Poppins"/>
                <a:cs typeface="Poppins"/>
                <a:sym typeface="Poppins"/>
              </a:rPr>
              <a:t>still false positives and false negatives that needed to be minimized</a:t>
            </a:r>
            <a:r>
              <a:rPr lang="en">
                <a:solidFill>
                  <a:schemeClr val="dk2"/>
                </a:solidFill>
                <a:latin typeface="Poppins"/>
                <a:ea typeface="Poppins"/>
                <a:cs typeface="Poppins"/>
                <a:sym typeface="Poppins"/>
              </a:rPr>
              <a:t>. To further improve accuracy, </a:t>
            </a:r>
            <a:r>
              <a:rPr b="1" lang="en">
                <a:solidFill>
                  <a:schemeClr val="dk2"/>
                </a:solidFill>
                <a:latin typeface="Poppins"/>
                <a:ea typeface="Poppins"/>
                <a:cs typeface="Poppins"/>
                <a:sym typeface="Poppins"/>
              </a:rPr>
              <a:t>optimization can be carried out by adjusting the threshold or applying cost-sensitive learning to better suit the model's</a:t>
            </a:r>
            <a:r>
              <a:rPr lang="en">
                <a:solidFill>
                  <a:schemeClr val="dk2"/>
                </a:solidFill>
                <a:latin typeface="Poppins"/>
                <a:ea typeface="Poppins"/>
                <a:cs typeface="Poppins"/>
                <a:sym typeface="Poppins"/>
              </a:rPr>
              <a:t> business needs and operational risks.</a:t>
            </a:r>
            <a:endParaRPr>
              <a:solidFill>
                <a:schemeClr val="dk2"/>
              </a:solidFill>
              <a:latin typeface="Poppins"/>
              <a:ea typeface="Poppins"/>
              <a:cs typeface="Poppins"/>
              <a:sym typeface="Poppins"/>
            </a:endParaRPr>
          </a:p>
        </p:txBody>
      </p:sp>
      <p:sp>
        <p:nvSpPr>
          <p:cNvPr id="447" name="Google Shape;447;p61"/>
          <p:cNvSpPr txBox="1"/>
          <p:nvPr/>
        </p:nvSpPr>
        <p:spPr>
          <a:xfrm>
            <a:off x="311700" y="445025"/>
            <a:ext cx="7137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Based on Models</a:t>
            </a:r>
            <a:endParaRPr b="1" sz="2400">
              <a:solidFill>
                <a:srgbClr val="000000"/>
              </a:solidFill>
              <a:latin typeface="Poppins"/>
              <a:ea typeface="Poppins"/>
              <a:cs typeface="Poppins"/>
              <a:sym typeface="Poppins"/>
            </a:endParaRPr>
          </a:p>
        </p:txBody>
      </p:sp>
      <p:pic>
        <p:nvPicPr>
          <p:cNvPr id="448" name="Google Shape;448;p61"/>
          <p:cNvPicPr preferRelativeResize="0"/>
          <p:nvPr/>
        </p:nvPicPr>
        <p:blipFill>
          <a:blip r:embed="rId3">
            <a:alphaModFix/>
          </a:blip>
          <a:stretch>
            <a:fillRect/>
          </a:stretch>
        </p:blipFill>
        <p:spPr>
          <a:xfrm>
            <a:off x="152400" y="1170125"/>
            <a:ext cx="2726149" cy="27261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62"/>
          <p:cNvPicPr preferRelativeResize="0"/>
          <p:nvPr/>
        </p:nvPicPr>
        <p:blipFill rotWithShape="1">
          <a:blip r:embed="rId3">
            <a:alphaModFix/>
          </a:blip>
          <a:srcRect b="0" l="0" r="0" t="0"/>
          <a:stretch/>
        </p:blipFill>
        <p:spPr>
          <a:xfrm>
            <a:off x="503350" y="914400"/>
            <a:ext cx="4136800" cy="4136800"/>
          </a:xfrm>
          <a:prstGeom prst="rect">
            <a:avLst/>
          </a:prstGeom>
          <a:noFill/>
          <a:ln>
            <a:noFill/>
          </a:ln>
        </p:spPr>
      </p:pic>
      <p:pic>
        <p:nvPicPr>
          <p:cNvPr id="454" name="Google Shape;454;p62"/>
          <p:cNvPicPr preferRelativeResize="0"/>
          <p:nvPr/>
        </p:nvPicPr>
        <p:blipFill rotWithShape="1">
          <a:blip r:embed="rId4">
            <a:alphaModFix/>
          </a:blip>
          <a:srcRect b="0" l="0" r="0" t="0"/>
          <a:stretch/>
        </p:blipFill>
        <p:spPr>
          <a:xfrm>
            <a:off x="5157450" y="3508413"/>
            <a:ext cx="676200" cy="676200"/>
          </a:xfrm>
          <a:prstGeom prst="rect">
            <a:avLst/>
          </a:prstGeom>
          <a:noFill/>
          <a:ln>
            <a:noFill/>
          </a:ln>
        </p:spPr>
      </p:pic>
      <p:pic>
        <p:nvPicPr>
          <p:cNvPr id="455" name="Google Shape;455;p62"/>
          <p:cNvPicPr preferRelativeResize="0"/>
          <p:nvPr/>
        </p:nvPicPr>
        <p:blipFill rotWithShape="1">
          <a:blip r:embed="rId5">
            <a:alphaModFix/>
          </a:blip>
          <a:srcRect b="0" l="0" r="0" t="0"/>
          <a:stretch/>
        </p:blipFill>
        <p:spPr>
          <a:xfrm>
            <a:off x="5157450" y="2527262"/>
            <a:ext cx="676200" cy="676200"/>
          </a:xfrm>
          <a:prstGeom prst="rect">
            <a:avLst/>
          </a:prstGeom>
          <a:noFill/>
          <a:ln>
            <a:noFill/>
          </a:ln>
        </p:spPr>
      </p:pic>
      <p:sp>
        <p:nvSpPr>
          <p:cNvPr id="456" name="Google Shape;456;p62"/>
          <p:cNvSpPr txBox="1"/>
          <p:nvPr/>
        </p:nvSpPr>
        <p:spPr>
          <a:xfrm>
            <a:off x="6109950" y="2727988"/>
            <a:ext cx="2075400" cy="3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oppins"/>
                <a:ea typeface="Poppins"/>
                <a:cs typeface="Poppins"/>
                <a:sym typeface="Poppins"/>
                <a:hlinkClick r:id="rId6"/>
              </a:rPr>
              <a:t>Email</a:t>
            </a:r>
            <a:r>
              <a:rPr b="0" i="0" lang="en" sz="1400" u="none" cap="none" strike="noStrike">
                <a:solidFill>
                  <a:schemeClr val="dk2"/>
                </a:solidFill>
                <a:latin typeface="Poppins"/>
                <a:ea typeface="Poppins"/>
                <a:cs typeface="Poppins"/>
                <a:sym typeface="Poppins"/>
              </a:rPr>
              <a:t> (Clickable)</a:t>
            </a:r>
            <a:endParaRPr b="0" i="0" sz="1400" u="none" cap="none" strike="noStrike">
              <a:solidFill>
                <a:schemeClr val="dk2"/>
              </a:solidFill>
              <a:latin typeface="Poppins"/>
              <a:ea typeface="Poppins"/>
              <a:cs typeface="Poppins"/>
              <a:sym typeface="Poppins"/>
            </a:endParaRPr>
          </a:p>
        </p:txBody>
      </p:sp>
      <p:sp>
        <p:nvSpPr>
          <p:cNvPr id="457" name="Google Shape;457;p62"/>
          <p:cNvSpPr txBox="1"/>
          <p:nvPr>
            <p:ph idx="4294967295" type="title"/>
          </p:nvPr>
        </p:nvSpPr>
        <p:spPr>
          <a:xfrm>
            <a:off x="311700" y="445025"/>
            <a:ext cx="4590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400">
                <a:latin typeface="Poppins"/>
                <a:ea typeface="Poppins"/>
                <a:cs typeface="Poppins"/>
                <a:sym typeface="Poppins"/>
              </a:rPr>
              <a:t>If you want to collaborate</a:t>
            </a:r>
            <a:endParaRPr b="1" sz="2400">
              <a:latin typeface="Poppins"/>
              <a:ea typeface="Poppins"/>
              <a:cs typeface="Poppins"/>
              <a:sym typeface="Poppins"/>
            </a:endParaRPr>
          </a:p>
        </p:txBody>
      </p:sp>
      <p:sp>
        <p:nvSpPr>
          <p:cNvPr id="458" name="Google Shape;458;p62"/>
          <p:cNvSpPr txBox="1"/>
          <p:nvPr/>
        </p:nvSpPr>
        <p:spPr>
          <a:xfrm>
            <a:off x="6109950" y="3649113"/>
            <a:ext cx="2478000" cy="3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oppins"/>
                <a:ea typeface="Poppins"/>
                <a:cs typeface="Poppins"/>
                <a:sym typeface="Poppins"/>
                <a:hlinkClick r:id="rId7"/>
              </a:rPr>
              <a:t>Project</a:t>
            </a:r>
            <a:r>
              <a:rPr b="0" i="0" lang="en" sz="1400" u="none" cap="none" strike="noStrike">
                <a:solidFill>
                  <a:schemeClr val="dk2"/>
                </a:solidFill>
                <a:latin typeface="Poppins"/>
                <a:ea typeface="Poppins"/>
                <a:cs typeface="Poppins"/>
                <a:sym typeface="Poppins"/>
              </a:rPr>
              <a:t> (Clickable)</a:t>
            </a:r>
            <a:endParaRPr b="0" i="0" sz="1400" u="none" cap="none" strike="noStrike">
              <a:solidFill>
                <a:schemeClr val="dk2"/>
              </a:solidFill>
              <a:latin typeface="Poppins"/>
              <a:ea typeface="Poppins"/>
              <a:cs typeface="Poppins"/>
              <a:sym typeface="Poppins"/>
            </a:endParaRPr>
          </a:p>
        </p:txBody>
      </p:sp>
      <p:pic>
        <p:nvPicPr>
          <p:cNvPr id="459" name="Google Shape;459;p62"/>
          <p:cNvPicPr preferRelativeResize="0"/>
          <p:nvPr/>
        </p:nvPicPr>
        <p:blipFill rotWithShape="1">
          <a:blip r:embed="rId8">
            <a:alphaModFix/>
          </a:blip>
          <a:srcRect b="0" l="0" r="0" t="0"/>
          <a:stretch/>
        </p:blipFill>
        <p:spPr>
          <a:xfrm>
            <a:off x="5157450" y="1546075"/>
            <a:ext cx="676200" cy="676200"/>
          </a:xfrm>
          <a:prstGeom prst="rect">
            <a:avLst/>
          </a:prstGeom>
          <a:noFill/>
          <a:ln>
            <a:noFill/>
          </a:ln>
        </p:spPr>
      </p:pic>
      <p:sp>
        <p:nvSpPr>
          <p:cNvPr id="460" name="Google Shape;460;p62"/>
          <p:cNvSpPr txBox="1"/>
          <p:nvPr/>
        </p:nvSpPr>
        <p:spPr>
          <a:xfrm>
            <a:off x="6089107" y="1661188"/>
            <a:ext cx="2075400" cy="3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oppins"/>
                <a:ea typeface="Poppins"/>
                <a:cs typeface="Poppins"/>
                <a:sym typeface="Poppins"/>
                <a:hlinkClick r:id="rId9"/>
              </a:rPr>
              <a:t>Profile</a:t>
            </a:r>
            <a:r>
              <a:rPr b="0" i="0" lang="en" sz="1400" u="none" cap="none" strike="noStrike">
                <a:solidFill>
                  <a:schemeClr val="dk2"/>
                </a:solidFill>
                <a:latin typeface="Poppins"/>
                <a:ea typeface="Poppins"/>
                <a:cs typeface="Poppins"/>
                <a:sym typeface="Poppins"/>
              </a:rPr>
              <a:t> (Clickable)</a:t>
            </a:r>
            <a:endParaRPr b="0" i="0" sz="1400" u="none" cap="none" strike="noStrike">
              <a:solidFill>
                <a:schemeClr val="dk2"/>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63"/>
          <p:cNvPicPr preferRelativeResize="0"/>
          <p:nvPr/>
        </p:nvPicPr>
        <p:blipFill rotWithShape="1">
          <a:blip r:embed="rId3">
            <a:alphaModFix/>
          </a:blip>
          <a:srcRect b="0" l="0" r="0" t="0"/>
          <a:stretch/>
        </p:blipFill>
        <p:spPr>
          <a:xfrm>
            <a:off x="942975" y="152400"/>
            <a:ext cx="7258048"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nvSpPr>
        <p:spPr>
          <a:xfrm>
            <a:off x="107475" y="1747200"/>
            <a:ext cx="4103400" cy="262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Poppins"/>
                <a:ea typeface="Poppins"/>
                <a:cs typeface="Poppins"/>
                <a:sym typeface="Poppins"/>
              </a:rPr>
              <a:t>Company ABC, faces challenges with their existing fraud detection system. The current system exhibits slow responsiveness in recognizing new patterns of fraud, leading to significant financial losses. To address this issue, they have contracted us to design and implement an algorithm that can efficiently identify and flag potentially fraudulent transactions for further investigation.</a:t>
            </a:r>
            <a:endParaRPr>
              <a:solidFill>
                <a:schemeClr val="dk1"/>
              </a:solidFill>
              <a:latin typeface="Poppins"/>
              <a:ea typeface="Poppins"/>
              <a:cs typeface="Poppins"/>
              <a:sym typeface="Poppins"/>
            </a:endParaRPr>
          </a:p>
        </p:txBody>
      </p:sp>
      <p:pic>
        <p:nvPicPr>
          <p:cNvPr id="149" name="Google Shape;149;p28"/>
          <p:cNvPicPr preferRelativeResize="0"/>
          <p:nvPr/>
        </p:nvPicPr>
        <p:blipFill>
          <a:blip r:embed="rId3">
            <a:alphaModFix/>
          </a:blip>
          <a:stretch>
            <a:fillRect/>
          </a:stretch>
        </p:blipFill>
        <p:spPr>
          <a:xfrm>
            <a:off x="4423750" y="1507650"/>
            <a:ext cx="4642423" cy="3094949"/>
          </a:xfrm>
          <a:prstGeom prst="rect">
            <a:avLst/>
          </a:prstGeom>
          <a:noFill/>
          <a:ln>
            <a:noFill/>
          </a:ln>
        </p:spPr>
      </p:pic>
      <p:sp>
        <p:nvSpPr>
          <p:cNvPr id="150" name="Google Shape;150;p28"/>
          <p:cNvSpPr txBox="1"/>
          <p:nvPr/>
        </p:nvSpPr>
        <p:spPr>
          <a:xfrm>
            <a:off x="311700" y="555600"/>
            <a:ext cx="3757200" cy="7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Company Background</a:t>
            </a:r>
            <a:endParaRPr b="1" sz="2400">
              <a:solidFill>
                <a:srgbClr val="000000"/>
              </a:solidFill>
              <a:latin typeface="Poppins"/>
              <a:ea typeface="Poppins"/>
              <a:cs typeface="Poppins"/>
              <a:sym typeface="Poppins"/>
            </a:endParaRPr>
          </a:p>
        </p:txBody>
      </p:sp>
      <p:cxnSp>
        <p:nvCxnSpPr>
          <p:cNvPr id="151" name="Google Shape;151;p28"/>
          <p:cNvCxnSpPr/>
          <p:nvPr/>
        </p:nvCxnSpPr>
        <p:spPr>
          <a:xfrm>
            <a:off x="403775" y="1387325"/>
            <a:ext cx="35202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nvSpPr>
        <p:spPr>
          <a:xfrm>
            <a:off x="118700" y="1649600"/>
            <a:ext cx="3708000" cy="2291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Poppins"/>
              <a:buAutoNum type="arabicPeriod"/>
            </a:pPr>
            <a:r>
              <a:rPr lang="en">
                <a:solidFill>
                  <a:schemeClr val="dk1"/>
                </a:solidFill>
                <a:latin typeface="Poppins"/>
                <a:ea typeface="Poppins"/>
                <a:cs typeface="Poppins"/>
                <a:sym typeface="Poppins"/>
              </a:rPr>
              <a:t>What are the key indicators used to determine whether a transaction is fraudulent or not?</a:t>
            </a:r>
            <a:endParaRPr>
              <a:solidFill>
                <a:schemeClr val="dk1"/>
              </a:solidFill>
              <a:latin typeface="Poppins"/>
              <a:ea typeface="Poppins"/>
              <a:cs typeface="Poppins"/>
              <a:sym typeface="Poppins"/>
            </a:endParaRPr>
          </a:p>
          <a:p>
            <a:pPr indent="-317500" lvl="0" marL="457200" rtl="0" algn="l">
              <a:lnSpc>
                <a:spcPct val="100000"/>
              </a:lnSpc>
              <a:spcBef>
                <a:spcPts val="1000"/>
              </a:spcBef>
              <a:spcAft>
                <a:spcPts val="0"/>
              </a:spcAft>
              <a:buClr>
                <a:schemeClr val="dk1"/>
              </a:buClr>
              <a:buSzPts val="1400"/>
              <a:buFont typeface="Poppins"/>
              <a:buAutoNum type="arabicPeriod"/>
            </a:pPr>
            <a:r>
              <a:rPr lang="en">
                <a:solidFill>
                  <a:schemeClr val="dk1"/>
                </a:solidFill>
                <a:latin typeface="Poppins"/>
                <a:ea typeface="Poppins"/>
                <a:cs typeface="Poppins"/>
                <a:sym typeface="Poppins"/>
              </a:rPr>
              <a:t>In which regions do fraudulent transactions occur?</a:t>
            </a:r>
            <a:endParaRPr>
              <a:solidFill>
                <a:schemeClr val="dk1"/>
              </a:solidFill>
              <a:latin typeface="Poppins"/>
              <a:ea typeface="Poppins"/>
              <a:cs typeface="Poppins"/>
              <a:sym typeface="Poppins"/>
            </a:endParaRPr>
          </a:p>
          <a:p>
            <a:pPr indent="-317500" lvl="0" marL="457200" rtl="0" algn="l">
              <a:lnSpc>
                <a:spcPct val="100000"/>
              </a:lnSpc>
              <a:spcBef>
                <a:spcPts val="1000"/>
              </a:spcBef>
              <a:spcAft>
                <a:spcPts val="1000"/>
              </a:spcAft>
              <a:buClr>
                <a:schemeClr val="dk1"/>
              </a:buClr>
              <a:buSzPts val="1400"/>
              <a:buFont typeface="Poppins"/>
              <a:buAutoNum type="arabicPeriod"/>
            </a:pPr>
            <a:r>
              <a:rPr lang="en">
                <a:solidFill>
                  <a:schemeClr val="dk1"/>
                </a:solidFill>
                <a:latin typeface="Poppins"/>
                <a:ea typeface="Poppins"/>
                <a:cs typeface="Poppins"/>
                <a:sym typeface="Poppins"/>
              </a:rPr>
              <a:t>How accurate and efficient is the model in distinguishing fraudulent and non-fraudulent transactions, and what metrics are used to evaluate its performance?</a:t>
            </a:r>
            <a:endParaRPr>
              <a:solidFill>
                <a:schemeClr val="dk1"/>
              </a:solidFill>
              <a:latin typeface="Poppins"/>
              <a:ea typeface="Poppins"/>
              <a:cs typeface="Poppins"/>
              <a:sym typeface="Poppins"/>
            </a:endParaRPr>
          </a:p>
        </p:txBody>
      </p:sp>
      <p:pic>
        <p:nvPicPr>
          <p:cNvPr id="157" name="Google Shape;157;p29"/>
          <p:cNvPicPr preferRelativeResize="0"/>
          <p:nvPr/>
        </p:nvPicPr>
        <p:blipFill>
          <a:blip r:embed="rId3">
            <a:alphaModFix/>
          </a:blip>
          <a:stretch>
            <a:fillRect/>
          </a:stretch>
        </p:blipFill>
        <p:spPr>
          <a:xfrm>
            <a:off x="4072375" y="913850"/>
            <a:ext cx="4973675" cy="3315800"/>
          </a:xfrm>
          <a:prstGeom prst="rect">
            <a:avLst/>
          </a:prstGeom>
          <a:noFill/>
          <a:ln>
            <a:noFill/>
          </a:ln>
        </p:spPr>
      </p:pic>
      <p:sp>
        <p:nvSpPr>
          <p:cNvPr id="158" name="Google Shape;158;p29"/>
          <p:cNvSpPr txBox="1"/>
          <p:nvPr/>
        </p:nvSpPr>
        <p:spPr>
          <a:xfrm>
            <a:off x="311700" y="555600"/>
            <a:ext cx="2939400" cy="7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Roboto"/>
                <a:ea typeface="Roboto"/>
                <a:cs typeface="Roboto"/>
                <a:sym typeface="Roboto"/>
              </a:rPr>
              <a:t>Problem Statement</a:t>
            </a:r>
            <a:endParaRPr b="1" sz="2400">
              <a:solidFill>
                <a:srgbClr val="000000"/>
              </a:solidFill>
              <a:latin typeface="Roboto"/>
              <a:ea typeface="Roboto"/>
              <a:cs typeface="Roboto"/>
              <a:sym typeface="Roboto"/>
            </a:endParaRPr>
          </a:p>
        </p:txBody>
      </p:sp>
      <p:cxnSp>
        <p:nvCxnSpPr>
          <p:cNvPr id="159" name="Google Shape;159;p29"/>
          <p:cNvCxnSpPr/>
          <p:nvPr/>
        </p:nvCxnSpPr>
        <p:spPr>
          <a:xfrm>
            <a:off x="403775" y="1387325"/>
            <a:ext cx="28473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0"/>
          <p:cNvPicPr preferRelativeResize="0"/>
          <p:nvPr/>
        </p:nvPicPr>
        <p:blipFill rotWithShape="1">
          <a:blip r:embed="rId3">
            <a:alphaModFix/>
          </a:blip>
          <a:srcRect b="0" l="35661" r="10615" t="0"/>
          <a:stretch/>
        </p:blipFill>
        <p:spPr>
          <a:xfrm>
            <a:off x="4989875" y="0"/>
            <a:ext cx="4154124" cy="5143499"/>
          </a:xfrm>
          <a:prstGeom prst="rect">
            <a:avLst/>
          </a:prstGeom>
          <a:noFill/>
          <a:ln>
            <a:noFill/>
          </a:ln>
        </p:spPr>
      </p:pic>
      <p:sp>
        <p:nvSpPr>
          <p:cNvPr id="165" name="Google Shape;165;p30"/>
          <p:cNvSpPr txBox="1"/>
          <p:nvPr/>
        </p:nvSpPr>
        <p:spPr>
          <a:xfrm>
            <a:off x="587800" y="2150850"/>
            <a:ext cx="3594900" cy="8418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Data </a:t>
            </a:r>
            <a:endParaRPr sz="3600">
              <a:solidFill>
                <a:srgbClr val="000000"/>
              </a:solidFill>
              <a:latin typeface="Poppins ExtraBold"/>
              <a:ea typeface="Poppins ExtraBold"/>
              <a:cs typeface="Poppins ExtraBold"/>
              <a:sym typeface="Poppins ExtraBold"/>
            </a:endParaRPr>
          </a:p>
          <a:p>
            <a:pPr indent="0" lvl="0" marL="0" rtl="0" algn="l">
              <a:spcBef>
                <a:spcPts val="0"/>
              </a:spcBef>
              <a:spcAft>
                <a:spcPts val="0"/>
              </a:spcAft>
              <a:buNone/>
            </a:pPr>
            <a:r>
              <a:rPr lang="en" sz="3600">
                <a:solidFill>
                  <a:srgbClr val="000000"/>
                </a:solidFill>
                <a:latin typeface="Poppins ExtraBold"/>
                <a:ea typeface="Poppins ExtraBold"/>
                <a:cs typeface="Poppins ExtraBold"/>
                <a:sym typeface="Poppins ExtraBold"/>
              </a:rPr>
              <a:t>Understanding</a:t>
            </a:r>
            <a:endParaRPr sz="3600">
              <a:solidFill>
                <a:srgbClr val="000000"/>
              </a:solidFill>
              <a:latin typeface="Poppins ExtraBold"/>
              <a:ea typeface="Poppins ExtraBold"/>
              <a:cs typeface="Poppins ExtraBold"/>
              <a:sym typeface="Poppins ExtraBold"/>
            </a:endParaRPr>
          </a:p>
        </p:txBody>
      </p:sp>
      <p:sp>
        <p:nvSpPr>
          <p:cNvPr id="166" name="Google Shape;166;p30"/>
          <p:cNvSpPr/>
          <p:nvPr/>
        </p:nvSpPr>
        <p:spPr>
          <a:xfrm>
            <a:off x="587800" y="3178450"/>
            <a:ext cx="3633900" cy="124200"/>
          </a:xfrm>
          <a:prstGeom prst="rect">
            <a:avLst/>
          </a:prstGeom>
          <a:solidFill>
            <a:srgbClr val="000000"/>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411175" y="1497400"/>
            <a:ext cx="3774300" cy="22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The data used comes from ABC company in .csv format, consisting of two main files:</a:t>
            </a:r>
            <a:endParaRPr>
              <a:solidFill>
                <a:schemeClr val="dk1"/>
              </a:solidFill>
              <a:latin typeface="Poppins"/>
              <a:ea typeface="Poppins"/>
              <a:cs typeface="Poppins"/>
              <a:sym typeface="Poppins"/>
            </a:endParaRPr>
          </a:p>
          <a:p>
            <a:pPr indent="-317500" lvl="0" marL="457200" rtl="0" algn="l">
              <a:lnSpc>
                <a:spcPct val="115000"/>
              </a:lnSpc>
              <a:spcBef>
                <a:spcPts val="1000"/>
              </a:spcBef>
              <a:spcAft>
                <a:spcPts val="0"/>
              </a:spcAft>
              <a:buClr>
                <a:schemeClr val="dk1"/>
              </a:buClr>
              <a:buSzPts val="1400"/>
              <a:buFont typeface="Poppins"/>
              <a:buAutoNum type="arabicPeriod"/>
            </a:pPr>
            <a:r>
              <a:rPr lang="en">
                <a:solidFill>
                  <a:schemeClr val="dk1"/>
                </a:solidFill>
                <a:latin typeface="Poppins"/>
                <a:ea typeface="Poppins"/>
                <a:cs typeface="Poppins"/>
                <a:sym typeface="Poppins"/>
              </a:rPr>
              <a:t>cc_info.csv, which contains general information about credit cards and cardholders.</a:t>
            </a:r>
            <a:endParaRPr>
              <a:solidFill>
                <a:schemeClr val="dk1"/>
              </a:solidFill>
              <a:latin typeface="Poppins"/>
              <a:ea typeface="Poppins"/>
              <a:cs typeface="Poppins"/>
              <a:sym typeface="Poppins"/>
            </a:endParaRPr>
          </a:p>
          <a:p>
            <a:pPr indent="-317500" lvl="0" marL="457200" rtl="0" algn="l">
              <a:lnSpc>
                <a:spcPct val="115000"/>
              </a:lnSpc>
              <a:spcBef>
                <a:spcPts val="1000"/>
              </a:spcBef>
              <a:spcAft>
                <a:spcPts val="1000"/>
              </a:spcAft>
              <a:buClr>
                <a:schemeClr val="dk1"/>
              </a:buClr>
              <a:buSzPts val="1400"/>
              <a:buFont typeface="Poppins"/>
              <a:buAutoNum type="arabicPeriod"/>
            </a:pPr>
            <a:r>
              <a:rPr lang="en">
                <a:solidFill>
                  <a:schemeClr val="dk1"/>
                </a:solidFill>
                <a:latin typeface="Poppins"/>
                <a:ea typeface="Poppins"/>
                <a:cs typeface="Poppins"/>
                <a:sym typeface="Poppins"/>
              </a:rPr>
              <a:t>transactions.csv, which records details of credit card transactions from August 1 to October 30.</a:t>
            </a:r>
            <a:endParaRPr>
              <a:solidFill>
                <a:schemeClr val="dk1"/>
              </a:solidFill>
              <a:latin typeface="Poppins"/>
              <a:ea typeface="Poppins"/>
              <a:cs typeface="Poppins"/>
              <a:sym typeface="Poppins"/>
            </a:endParaRPr>
          </a:p>
        </p:txBody>
      </p:sp>
      <p:pic>
        <p:nvPicPr>
          <p:cNvPr id="172" name="Google Shape;172;p31"/>
          <p:cNvPicPr preferRelativeResize="0"/>
          <p:nvPr/>
        </p:nvPicPr>
        <p:blipFill>
          <a:blip r:embed="rId3">
            <a:alphaModFix/>
          </a:blip>
          <a:stretch>
            <a:fillRect/>
          </a:stretch>
        </p:blipFill>
        <p:spPr>
          <a:xfrm>
            <a:off x="4930750" y="596350"/>
            <a:ext cx="3950799" cy="3950799"/>
          </a:xfrm>
          <a:prstGeom prst="rect">
            <a:avLst/>
          </a:prstGeom>
          <a:noFill/>
          <a:ln>
            <a:noFill/>
          </a:ln>
        </p:spPr>
      </p:pic>
      <p:sp>
        <p:nvSpPr>
          <p:cNvPr id="173" name="Google Shape;173;p31"/>
          <p:cNvSpPr txBox="1"/>
          <p:nvPr/>
        </p:nvSpPr>
        <p:spPr>
          <a:xfrm>
            <a:off x="311700" y="555600"/>
            <a:ext cx="3229200" cy="7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Origin of Data</a:t>
            </a:r>
            <a:endParaRPr b="1" sz="2400">
              <a:solidFill>
                <a:srgbClr val="000000"/>
              </a:solidFill>
              <a:latin typeface="Poppins"/>
              <a:ea typeface="Poppins"/>
              <a:cs typeface="Poppins"/>
              <a:sym typeface="Poppins"/>
            </a:endParaRPr>
          </a:p>
        </p:txBody>
      </p:sp>
      <p:cxnSp>
        <p:nvCxnSpPr>
          <p:cNvPr id="174" name="Google Shape;174;p31"/>
          <p:cNvCxnSpPr/>
          <p:nvPr/>
        </p:nvCxnSpPr>
        <p:spPr>
          <a:xfrm>
            <a:off x="403775" y="1387325"/>
            <a:ext cx="29715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nvSpPr>
        <p:spPr>
          <a:xfrm>
            <a:off x="339575" y="433675"/>
            <a:ext cx="24429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cc_info.csv</a:t>
            </a:r>
            <a:endParaRPr b="1" sz="2400">
              <a:solidFill>
                <a:schemeClr val="dk1"/>
              </a:solidFill>
              <a:latin typeface="Poppins"/>
              <a:ea typeface="Poppins"/>
              <a:cs typeface="Poppins"/>
              <a:sym typeface="Poppins"/>
            </a:endParaRPr>
          </a:p>
        </p:txBody>
      </p:sp>
      <p:pic>
        <p:nvPicPr>
          <p:cNvPr id="180" name="Google Shape;180;p32"/>
          <p:cNvPicPr preferRelativeResize="0"/>
          <p:nvPr/>
        </p:nvPicPr>
        <p:blipFill>
          <a:blip r:embed="rId3">
            <a:alphaModFix/>
          </a:blip>
          <a:stretch>
            <a:fillRect/>
          </a:stretch>
        </p:blipFill>
        <p:spPr>
          <a:xfrm>
            <a:off x="153450" y="1289350"/>
            <a:ext cx="3142251" cy="3142251"/>
          </a:xfrm>
          <a:prstGeom prst="rect">
            <a:avLst/>
          </a:prstGeom>
          <a:noFill/>
          <a:ln>
            <a:noFill/>
          </a:ln>
        </p:spPr>
      </p:pic>
      <p:graphicFrame>
        <p:nvGraphicFramePr>
          <p:cNvPr id="181" name="Google Shape;181;p32"/>
          <p:cNvGraphicFramePr/>
          <p:nvPr/>
        </p:nvGraphicFramePr>
        <p:xfrm>
          <a:off x="3428625" y="1028425"/>
          <a:ext cx="3000000" cy="3000000"/>
        </p:xfrm>
        <a:graphic>
          <a:graphicData uri="http://schemas.openxmlformats.org/drawingml/2006/table">
            <a:tbl>
              <a:tblPr>
                <a:noFill/>
                <a:tableStyleId>{81E3B938-00D9-42A3-BFCF-963D8E60CA95}</a:tableStyleId>
              </a:tblPr>
              <a:tblGrid>
                <a:gridCol w="452000"/>
                <a:gridCol w="1796200"/>
                <a:gridCol w="2044775"/>
                <a:gridCol w="11979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No</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Column Name</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Description</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Data Type</a:t>
                      </a:r>
                      <a:endParaRPr b="1" sz="1400" u="none" cap="none" strike="noStrike">
                        <a:latin typeface="Poppins"/>
                        <a:ea typeface="Poppins"/>
                        <a:cs typeface="Poppins"/>
                        <a:sym typeface="Poppins"/>
                      </a:endParaRPr>
                    </a:p>
                  </a:txBody>
                  <a:tcPr marT="91425" marB="91425" marR="91425" marL="91425">
                    <a:solidFill>
                      <a:srgbClr val="0097A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1</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credit_card</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List of </a:t>
                      </a:r>
                      <a:r>
                        <a:rPr lang="en">
                          <a:latin typeface="Poppins"/>
                          <a:ea typeface="Poppins"/>
                          <a:cs typeface="Poppins"/>
                          <a:sym typeface="Poppins"/>
                        </a:rPr>
                        <a:t>Credit Card ID</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Integer</a:t>
                      </a:r>
                      <a:endParaRPr sz="1400" u="none" cap="none" strike="noStrike">
                        <a:latin typeface="Poppins"/>
                        <a:ea typeface="Poppins"/>
                        <a:cs typeface="Poppins"/>
                        <a:sym typeface="Poppin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2</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city</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 Card Town Location</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String</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3</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state</a:t>
                      </a:r>
                      <a:endParaRPr sz="1400" u="none" cap="none" strike="noStrike">
                        <a:latin typeface="Poppins"/>
                        <a:ea typeface="Poppins"/>
                        <a:cs typeface="Poppins"/>
                        <a:sym typeface="Poppi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 Card State Location</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String</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4</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zip code</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 Card Zip Code Location</a:t>
                      </a:r>
                      <a:endParaRPr>
                        <a:latin typeface="Poppins"/>
                        <a:ea typeface="Poppins"/>
                        <a:cs typeface="Poppins"/>
                        <a:sym typeface="Poppi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Integer</a:t>
                      </a:r>
                      <a:endParaRPr sz="1400" u="none" cap="none" strike="noStrike">
                        <a:latin typeface="Poppins"/>
                        <a:ea typeface="Poppins"/>
                        <a:cs typeface="Poppins"/>
                        <a:sym typeface="Poppins"/>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5</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credit_card_limit</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 Card Limit Transactions</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Integer</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
        <p:nvSpPr>
          <p:cNvPr id="182" name="Google Shape;182;p32"/>
          <p:cNvSpPr txBox="1"/>
          <p:nvPr/>
        </p:nvSpPr>
        <p:spPr>
          <a:xfrm>
            <a:off x="6036325" y="335925"/>
            <a:ext cx="2816400" cy="5727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r>
              <a:rPr lang="en">
                <a:solidFill>
                  <a:srgbClr val="000000"/>
                </a:solidFill>
                <a:latin typeface="Poppins Medium"/>
                <a:ea typeface="Poppins Medium"/>
                <a:cs typeface="Poppins Medium"/>
                <a:sym typeface="Poppins Medium"/>
              </a:rPr>
              <a:t>Total Row: </a:t>
            </a:r>
            <a:r>
              <a:rPr lang="en">
                <a:latin typeface="Poppins Medium"/>
                <a:ea typeface="Poppins Medium"/>
                <a:cs typeface="Poppins Medium"/>
                <a:sym typeface="Poppins Medium"/>
              </a:rPr>
              <a:t>984</a:t>
            </a:r>
            <a:r>
              <a:rPr lang="en">
                <a:solidFill>
                  <a:srgbClr val="000000"/>
                </a:solidFill>
                <a:latin typeface="Poppins Medium"/>
                <a:ea typeface="Poppins Medium"/>
                <a:cs typeface="Poppins Medium"/>
                <a:sym typeface="Poppins Medium"/>
              </a:rPr>
              <a:t>, Column: </a:t>
            </a:r>
            <a:r>
              <a:rPr lang="en">
                <a:latin typeface="Poppins Medium"/>
                <a:ea typeface="Poppins Medium"/>
                <a:cs typeface="Poppins Medium"/>
                <a:sym typeface="Poppins Medium"/>
              </a:rPr>
              <a:t>5</a:t>
            </a:r>
            <a:endParaRPr>
              <a:solidFill>
                <a:srgbClr val="000000"/>
              </a:solidFill>
              <a:latin typeface="Poppins Medium"/>
              <a:ea typeface="Poppins Medium"/>
              <a:cs typeface="Poppins Medium"/>
              <a:sym typeface="Poppi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a:blip r:embed="rId3">
            <a:alphaModFix/>
          </a:blip>
          <a:stretch>
            <a:fillRect/>
          </a:stretch>
        </p:blipFill>
        <p:spPr>
          <a:xfrm flipH="1">
            <a:off x="133250" y="1265675"/>
            <a:ext cx="3055500" cy="3055500"/>
          </a:xfrm>
          <a:prstGeom prst="rect">
            <a:avLst/>
          </a:prstGeom>
          <a:noFill/>
          <a:ln>
            <a:noFill/>
          </a:ln>
        </p:spPr>
      </p:pic>
      <p:sp>
        <p:nvSpPr>
          <p:cNvPr id="188" name="Google Shape;188;p33"/>
          <p:cNvSpPr txBox="1"/>
          <p:nvPr/>
        </p:nvSpPr>
        <p:spPr>
          <a:xfrm>
            <a:off x="339575" y="433675"/>
            <a:ext cx="2956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transactions</a:t>
            </a:r>
            <a:r>
              <a:rPr b="1" lang="en" sz="2400">
                <a:solidFill>
                  <a:schemeClr val="dk1"/>
                </a:solidFill>
                <a:latin typeface="Poppins"/>
                <a:ea typeface="Poppins"/>
                <a:cs typeface="Poppins"/>
                <a:sym typeface="Poppins"/>
              </a:rPr>
              <a:t>.csv</a:t>
            </a:r>
            <a:endParaRPr b="1" sz="2400">
              <a:solidFill>
                <a:schemeClr val="dk1"/>
              </a:solidFill>
              <a:latin typeface="Poppins"/>
              <a:ea typeface="Poppins"/>
              <a:cs typeface="Poppins"/>
              <a:sym typeface="Poppins"/>
            </a:endParaRPr>
          </a:p>
        </p:txBody>
      </p:sp>
      <p:graphicFrame>
        <p:nvGraphicFramePr>
          <p:cNvPr id="189" name="Google Shape;189;p33"/>
          <p:cNvGraphicFramePr/>
          <p:nvPr/>
        </p:nvGraphicFramePr>
        <p:xfrm>
          <a:off x="3428625" y="1028425"/>
          <a:ext cx="3000000" cy="3000000"/>
        </p:xfrm>
        <a:graphic>
          <a:graphicData uri="http://schemas.openxmlformats.org/drawingml/2006/table">
            <a:tbl>
              <a:tblPr>
                <a:noFill/>
                <a:tableStyleId>{81E3B938-00D9-42A3-BFCF-963D8E60CA95}</a:tableStyleId>
              </a:tblPr>
              <a:tblGrid>
                <a:gridCol w="452000"/>
                <a:gridCol w="1849650"/>
                <a:gridCol w="1991325"/>
                <a:gridCol w="11979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No</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Column Name</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Description</a:t>
                      </a:r>
                      <a:endParaRPr b="1" sz="1400" u="none" cap="none" strike="noStrike">
                        <a:latin typeface="Poppins"/>
                        <a:ea typeface="Poppins"/>
                        <a:cs typeface="Poppins"/>
                        <a:sym typeface="Poppins"/>
                      </a:endParaRPr>
                    </a:p>
                  </a:txBody>
                  <a:tcPr marT="91425" marB="91425" marR="91425" marL="91425">
                    <a:solidFill>
                      <a:srgbClr val="0097A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Poppins"/>
                          <a:ea typeface="Poppins"/>
                          <a:cs typeface="Poppins"/>
                          <a:sym typeface="Poppins"/>
                        </a:rPr>
                        <a:t>Data Type</a:t>
                      </a:r>
                      <a:endParaRPr b="1" sz="1400" u="none" cap="none" strike="noStrike">
                        <a:latin typeface="Poppins"/>
                        <a:ea typeface="Poppins"/>
                        <a:cs typeface="Poppins"/>
                        <a:sym typeface="Poppins"/>
                      </a:endParaRPr>
                    </a:p>
                  </a:txBody>
                  <a:tcPr marT="91425" marB="91425" marR="91425" marL="91425">
                    <a:solidFill>
                      <a:srgbClr val="0097A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1</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credit_card</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List of </a:t>
                      </a:r>
                      <a:r>
                        <a:rPr lang="en">
                          <a:latin typeface="Poppins"/>
                          <a:ea typeface="Poppins"/>
                          <a:cs typeface="Poppins"/>
                          <a:sym typeface="Poppins"/>
                        </a:rPr>
                        <a:t>Credit Card ID</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Integer</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2</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datetime</a:t>
                      </a:r>
                      <a:endParaRPr sz="1400" u="none" cap="none" strike="noStrike">
                        <a:latin typeface="Poppins"/>
                        <a:ea typeface="Poppins"/>
                        <a:cs typeface="Poppins"/>
                        <a:sym typeface="Poppi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Transactions Timestamp</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Date</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3</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transaction_dollar_amount</a:t>
                      </a:r>
                      <a:endParaRPr sz="1400" u="none" cap="none" strike="noStrike">
                        <a:latin typeface="Poppins"/>
                        <a:ea typeface="Poppins"/>
                        <a:cs typeface="Poppins"/>
                        <a:sym typeface="Poppi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Total Transactions</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Float</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4</a:t>
                      </a:r>
                      <a:endParaRPr sz="14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long</a:t>
                      </a:r>
                      <a:endParaRPr sz="1400" u="none" cap="none" strike="noStrike">
                        <a:latin typeface="Poppins"/>
                        <a:ea typeface="Poppins"/>
                        <a:cs typeface="Poppins"/>
                        <a:sym typeface="Poppi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Geography Longitude Location</a:t>
                      </a:r>
                      <a:endParaRPr>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Float</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Poppins"/>
                          <a:ea typeface="Poppins"/>
                          <a:cs typeface="Poppins"/>
                          <a:sym typeface="Poppins"/>
                        </a:rPr>
                        <a:t>5</a:t>
                      </a:r>
                      <a:endParaRPr sz="14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lat</a:t>
                      </a:r>
                      <a:endParaRPr sz="1400" u="none" cap="none" strike="noStrike">
                        <a:latin typeface="Poppins"/>
                        <a:ea typeface="Poppins"/>
                        <a:cs typeface="Poppins"/>
                        <a:sym typeface="Poppins"/>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Geography Latitude Location</a:t>
                      </a:r>
                      <a:endParaRPr>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latin typeface="Poppins"/>
                          <a:ea typeface="Poppins"/>
                          <a:cs typeface="Poppins"/>
                          <a:sym typeface="Poppins"/>
                        </a:rPr>
                        <a:t>Float</a:t>
                      </a:r>
                      <a:endParaRPr sz="14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0" name="Google Shape;190;p33"/>
          <p:cNvSpPr txBox="1"/>
          <p:nvPr/>
        </p:nvSpPr>
        <p:spPr>
          <a:xfrm>
            <a:off x="6036325" y="335925"/>
            <a:ext cx="2816400" cy="5727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r>
              <a:rPr lang="en">
                <a:solidFill>
                  <a:srgbClr val="000000"/>
                </a:solidFill>
                <a:latin typeface="Poppins Medium"/>
                <a:ea typeface="Poppins Medium"/>
                <a:cs typeface="Poppins Medium"/>
                <a:sym typeface="Poppins Medium"/>
              </a:rPr>
              <a:t>Total Row: </a:t>
            </a:r>
            <a:r>
              <a:rPr lang="en">
                <a:latin typeface="Poppins Medium"/>
                <a:ea typeface="Poppins Medium"/>
                <a:cs typeface="Poppins Medium"/>
                <a:sym typeface="Poppins Medium"/>
              </a:rPr>
              <a:t>294588</a:t>
            </a:r>
            <a:r>
              <a:rPr lang="en">
                <a:solidFill>
                  <a:srgbClr val="000000"/>
                </a:solidFill>
                <a:latin typeface="Poppins Medium"/>
                <a:ea typeface="Poppins Medium"/>
                <a:cs typeface="Poppins Medium"/>
                <a:sym typeface="Poppins Medium"/>
              </a:rPr>
              <a:t>, Column: </a:t>
            </a:r>
            <a:r>
              <a:rPr lang="en">
                <a:latin typeface="Poppins Medium"/>
                <a:ea typeface="Poppins Medium"/>
                <a:cs typeface="Poppins Medium"/>
                <a:sym typeface="Poppins Medium"/>
              </a:rPr>
              <a:t>5</a:t>
            </a:r>
            <a:endParaRPr>
              <a:solidFill>
                <a:srgbClr val="000000"/>
              </a:solidFill>
              <a:latin typeface="Poppins Medium"/>
              <a:ea typeface="Poppins Medium"/>
              <a:cs typeface="Poppins Medium"/>
              <a:sym typeface="Poppins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